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28794075" cy="395938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A0B104-665F-5039-E3CC-07CD578A6CEE}" name="Thomas Gray" initials="TG" userId="Thomas Gray"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F2F2F2"/>
    <a:srgbClr val="E4AAAA"/>
    <a:srgbClr val="D9D9D8"/>
    <a:srgbClr val="CC0000"/>
    <a:srgbClr val="E1D0E8"/>
    <a:srgbClr val="C99191"/>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38" autoAdjust="0"/>
    <p:restoredTop sz="94767"/>
  </p:normalViewPr>
  <p:slideViewPr>
    <p:cSldViewPr snapToGrid="0">
      <p:cViewPr>
        <p:scale>
          <a:sx n="21" d="100"/>
          <a:sy n="21" d="100"/>
        </p:scale>
        <p:origin x="368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DB2A0-44A5-7E40-9EE6-479DF5231C15}" type="doc">
      <dgm:prSet loTypeId="urn:microsoft.com/office/officeart/2005/8/layout/process1" loCatId="" qsTypeId="urn:microsoft.com/office/officeart/2005/8/quickstyle/simple3" qsCatId="simple" csTypeId="urn:microsoft.com/office/officeart/2005/8/colors/accent1_2" csCatId="accent1" phldr="1"/>
      <dgm:spPr/>
    </dgm:pt>
    <dgm:pt modelId="{4870A4E5-909C-AE47-8AA4-2F9DB8FA16B9}">
      <dgm:prSet phldrT="[Text]" custT="1"/>
      <dgm:spPr>
        <a:solidFill>
          <a:schemeClr val="accent1">
            <a:lumMod val="20000"/>
            <a:lumOff val="80000"/>
          </a:schemeClr>
        </a:solidFill>
      </dgm:spPr>
      <dgm:t>
        <a:bodyPr/>
        <a:lstStyle/>
        <a:p>
          <a:r>
            <a:rPr lang="en-US" sz="2200" b="1" dirty="0"/>
            <a:t> Orthonasal stimulus &amp; Retronasal stimulus</a:t>
          </a:r>
        </a:p>
      </dgm:t>
    </dgm:pt>
    <dgm:pt modelId="{1DE1D6F2-E3A4-DA49-8E68-0DB543138B00}" type="sibTrans" cxnId="{C0147F5C-19A1-8743-96B8-65DAC2500B1B}">
      <dgm:prSet/>
      <dgm:spPr/>
      <dgm:t>
        <a:bodyPr/>
        <a:lstStyle/>
        <a:p>
          <a:endParaRPr lang="en-US"/>
        </a:p>
      </dgm:t>
    </dgm:pt>
    <dgm:pt modelId="{B6A37D63-7D98-C34B-B0EE-C410CA48E35B}" type="parTrans" cxnId="{C0147F5C-19A1-8743-96B8-65DAC2500B1B}">
      <dgm:prSet/>
      <dgm:spPr/>
      <dgm:t>
        <a:bodyPr/>
        <a:lstStyle/>
        <a:p>
          <a:endParaRPr lang="en-US"/>
        </a:p>
      </dgm:t>
    </dgm:pt>
    <dgm:pt modelId="{20CD8ACB-7510-3942-9D57-23571EB95991}">
      <dgm:prSet phldrT="[Text]" custT="1"/>
      <dgm:spPr>
        <a:solidFill>
          <a:schemeClr val="accent1">
            <a:lumMod val="40000"/>
            <a:lumOff val="60000"/>
          </a:schemeClr>
        </a:solidFill>
      </dgm:spPr>
      <dgm:t>
        <a:bodyPr/>
        <a:lstStyle/>
        <a:p>
          <a:r>
            <a:rPr lang="en-US" sz="2200" b="1" dirty="0"/>
            <a:t>Orthonasal stimulus &amp; Retronasal stimulus</a:t>
          </a:r>
        </a:p>
      </dgm:t>
    </dgm:pt>
    <dgm:pt modelId="{301DE575-E1DE-404E-8031-1340D75A0C91}" type="sibTrans" cxnId="{80A03F2E-746C-2146-A986-D53FEBD07E69}">
      <dgm:prSet/>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dgm:spPr>
      <dgm:t>
        <a:bodyPr/>
        <a:lstStyle/>
        <a:p>
          <a:endParaRPr lang="en-US"/>
        </a:p>
      </dgm:t>
    </dgm:pt>
    <dgm:pt modelId="{3927762F-0EA8-FB4C-A563-DA43E4C0132E}" type="parTrans" cxnId="{80A03F2E-746C-2146-A986-D53FEBD07E69}">
      <dgm:prSet/>
      <dgm:spPr/>
      <dgm:t>
        <a:bodyPr/>
        <a:lstStyle/>
        <a:p>
          <a:endParaRPr lang="en-US"/>
        </a:p>
      </dgm:t>
    </dgm:pt>
    <dgm:pt modelId="{1047AEBD-0154-C54C-A300-55FC34A816B1}">
      <dgm:prSet phldrT="[Text]" custT="1"/>
      <dgm:spPr/>
      <dgm:t>
        <a:bodyPr/>
        <a:lstStyle/>
        <a:p>
          <a:pPr algn="ctr"/>
          <a:r>
            <a:rPr lang="en-US" sz="2600" b="1" dirty="0"/>
            <a:t> Retronasal stimulus &amp; Water</a:t>
          </a:r>
        </a:p>
      </dgm:t>
    </dgm:pt>
    <dgm:pt modelId="{3CA05524-711D-1A4F-999E-86FFEFCBF2E6}" type="sibTrans" cxnId="{86398C0A-6DB1-D441-9F7C-F1F1650A2FDE}">
      <dgm:prSet/>
      <dgm:spPr>
        <a:gradFill flip="none" rotWithShape="0">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dgm:spPr>
      <dgm:t>
        <a:bodyPr/>
        <a:lstStyle/>
        <a:p>
          <a:endParaRPr lang="en-US"/>
        </a:p>
      </dgm:t>
    </dgm:pt>
    <dgm:pt modelId="{A961F3EC-E8A2-4B40-BCAA-FAC1C3198219}" type="parTrans" cxnId="{86398C0A-6DB1-D441-9F7C-F1F1650A2FDE}">
      <dgm:prSet/>
      <dgm:spPr/>
      <dgm:t>
        <a:bodyPr/>
        <a:lstStyle/>
        <a:p>
          <a:endParaRPr lang="en-US"/>
        </a:p>
      </dgm:t>
    </dgm:pt>
    <dgm:pt modelId="{2DF3FDC0-2682-A34E-91D1-227C6AFBFCCF}" type="pres">
      <dgm:prSet presAssocID="{FA0DB2A0-44A5-7E40-9EE6-479DF5231C15}" presName="Name0" presStyleCnt="0">
        <dgm:presLayoutVars>
          <dgm:dir/>
          <dgm:resizeHandles val="exact"/>
        </dgm:presLayoutVars>
      </dgm:prSet>
      <dgm:spPr/>
    </dgm:pt>
    <dgm:pt modelId="{0AD0F738-43DE-BE4D-824A-B6246D7F5642}" type="pres">
      <dgm:prSet presAssocID="{1047AEBD-0154-C54C-A300-55FC34A816B1}" presName="node" presStyleLbl="node1" presStyleIdx="0" presStyleCnt="3" custScaleX="149595" custScaleY="198314" custLinFactNeighborX="4344" custLinFactNeighborY="3437">
        <dgm:presLayoutVars>
          <dgm:bulletEnabled val="1"/>
        </dgm:presLayoutVars>
      </dgm:prSet>
      <dgm:spPr/>
    </dgm:pt>
    <dgm:pt modelId="{CA75B3BC-5B44-F349-BE39-09AD34477BF1}" type="pres">
      <dgm:prSet presAssocID="{3CA05524-711D-1A4F-999E-86FFEFCBF2E6}" presName="sibTrans" presStyleLbl="sibTrans2D1" presStyleIdx="0" presStyleCnt="2"/>
      <dgm:spPr/>
    </dgm:pt>
    <dgm:pt modelId="{0AF8C092-4724-1F4F-922C-61906F131781}" type="pres">
      <dgm:prSet presAssocID="{3CA05524-711D-1A4F-999E-86FFEFCBF2E6}" presName="connectorText" presStyleLbl="sibTrans2D1" presStyleIdx="0" presStyleCnt="2"/>
      <dgm:spPr/>
    </dgm:pt>
    <dgm:pt modelId="{33E7CAE4-C963-814E-B685-90554BF6857F}" type="pres">
      <dgm:prSet presAssocID="{20CD8ACB-7510-3942-9D57-23571EB95991}" presName="node" presStyleLbl="node1" presStyleIdx="1" presStyleCnt="3" custScaleX="152630" custScaleY="199767" custLinFactNeighborY="1727">
        <dgm:presLayoutVars>
          <dgm:bulletEnabled val="1"/>
        </dgm:presLayoutVars>
      </dgm:prSet>
      <dgm:spPr/>
    </dgm:pt>
    <dgm:pt modelId="{087D5411-D00E-7247-A82E-09A0FF2AACE1}" type="pres">
      <dgm:prSet presAssocID="{301DE575-E1DE-404E-8031-1340D75A0C91}" presName="sibTrans" presStyleLbl="sibTrans2D1" presStyleIdx="1" presStyleCnt="2"/>
      <dgm:spPr/>
    </dgm:pt>
    <dgm:pt modelId="{AE946DFF-63A2-4C4B-A434-4A726814A210}" type="pres">
      <dgm:prSet presAssocID="{301DE575-E1DE-404E-8031-1340D75A0C91}" presName="connectorText" presStyleLbl="sibTrans2D1" presStyleIdx="1" presStyleCnt="2"/>
      <dgm:spPr/>
    </dgm:pt>
    <dgm:pt modelId="{DC1E087D-1E75-3349-9BE8-696CA9CA156A}" type="pres">
      <dgm:prSet presAssocID="{4870A4E5-909C-AE47-8AA4-2F9DB8FA16B9}" presName="node" presStyleLbl="node1" presStyleIdx="2" presStyleCnt="3" custScaleX="154150" custScaleY="203926" custLinFactNeighborX="-11103" custLinFactNeighborY="3455">
        <dgm:presLayoutVars>
          <dgm:bulletEnabled val="1"/>
        </dgm:presLayoutVars>
      </dgm:prSet>
      <dgm:spPr/>
    </dgm:pt>
  </dgm:ptLst>
  <dgm:cxnLst>
    <dgm:cxn modelId="{82D8EA03-3B1B-414B-B12A-C054F3EAEA1B}" type="presOf" srcId="{3CA05524-711D-1A4F-999E-86FFEFCBF2E6}" destId="{CA75B3BC-5B44-F349-BE39-09AD34477BF1}" srcOrd="0" destOrd="0" presId="urn:microsoft.com/office/officeart/2005/8/layout/process1"/>
    <dgm:cxn modelId="{86398C0A-6DB1-D441-9F7C-F1F1650A2FDE}" srcId="{FA0DB2A0-44A5-7E40-9EE6-479DF5231C15}" destId="{1047AEBD-0154-C54C-A300-55FC34A816B1}" srcOrd="0" destOrd="0" parTransId="{A961F3EC-E8A2-4B40-BCAA-FAC1C3198219}" sibTransId="{3CA05524-711D-1A4F-999E-86FFEFCBF2E6}"/>
    <dgm:cxn modelId="{46DE3925-FB18-6043-9424-D00412BFB7AF}" type="presOf" srcId="{301DE575-E1DE-404E-8031-1340D75A0C91}" destId="{087D5411-D00E-7247-A82E-09A0FF2AACE1}" srcOrd="0" destOrd="0" presId="urn:microsoft.com/office/officeart/2005/8/layout/process1"/>
    <dgm:cxn modelId="{BF7FB02A-06CA-464F-91E8-41A9BE51C37F}" type="presOf" srcId="{301DE575-E1DE-404E-8031-1340D75A0C91}" destId="{AE946DFF-63A2-4C4B-A434-4A726814A210}" srcOrd="1" destOrd="0" presId="urn:microsoft.com/office/officeart/2005/8/layout/process1"/>
    <dgm:cxn modelId="{80A03F2E-746C-2146-A986-D53FEBD07E69}" srcId="{FA0DB2A0-44A5-7E40-9EE6-479DF5231C15}" destId="{20CD8ACB-7510-3942-9D57-23571EB95991}" srcOrd="1" destOrd="0" parTransId="{3927762F-0EA8-FB4C-A563-DA43E4C0132E}" sibTransId="{301DE575-E1DE-404E-8031-1340D75A0C91}"/>
    <dgm:cxn modelId="{2900712E-E413-7043-9354-3BB56C58C1A0}" type="presOf" srcId="{20CD8ACB-7510-3942-9D57-23571EB95991}" destId="{33E7CAE4-C963-814E-B685-90554BF6857F}" srcOrd="0" destOrd="0" presId="urn:microsoft.com/office/officeart/2005/8/layout/process1"/>
    <dgm:cxn modelId="{C0147F5C-19A1-8743-96B8-65DAC2500B1B}" srcId="{FA0DB2A0-44A5-7E40-9EE6-479DF5231C15}" destId="{4870A4E5-909C-AE47-8AA4-2F9DB8FA16B9}" srcOrd="2" destOrd="0" parTransId="{B6A37D63-7D98-C34B-B0EE-C410CA48E35B}" sibTransId="{1DE1D6F2-E3A4-DA49-8E68-0DB543138B00}"/>
    <dgm:cxn modelId="{1F23DB97-CEBD-4145-A32D-35AF44D26DE0}" type="presOf" srcId="{3CA05524-711D-1A4F-999E-86FFEFCBF2E6}" destId="{0AF8C092-4724-1F4F-922C-61906F131781}" srcOrd="1" destOrd="0" presId="urn:microsoft.com/office/officeart/2005/8/layout/process1"/>
    <dgm:cxn modelId="{C6292BB9-7598-0F4A-AE22-83C1C6E64915}" type="presOf" srcId="{4870A4E5-909C-AE47-8AA4-2F9DB8FA16B9}" destId="{DC1E087D-1E75-3349-9BE8-696CA9CA156A}" srcOrd="0" destOrd="0" presId="urn:microsoft.com/office/officeart/2005/8/layout/process1"/>
    <dgm:cxn modelId="{79CC6CBC-8D7C-724A-994A-98480ECE955C}" type="presOf" srcId="{1047AEBD-0154-C54C-A300-55FC34A816B1}" destId="{0AD0F738-43DE-BE4D-824A-B6246D7F5642}" srcOrd="0" destOrd="0" presId="urn:microsoft.com/office/officeart/2005/8/layout/process1"/>
    <dgm:cxn modelId="{F682BBCD-F6BA-0F4F-8E06-598CDEB281F3}" type="presOf" srcId="{FA0DB2A0-44A5-7E40-9EE6-479DF5231C15}" destId="{2DF3FDC0-2682-A34E-91D1-227C6AFBFCCF}" srcOrd="0" destOrd="0" presId="urn:microsoft.com/office/officeart/2005/8/layout/process1"/>
    <dgm:cxn modelId="{2DC9BEDD-BDC5-6446-847C-5DAB67BF06EF}" type="presParOf" srcId="{2DF3FDC0-2682-A34E-91D1-227C6AFBFCCF}" destId="{0AD0F738-43DE-BE4D-824A-B6246D7F5642}" srcOrd="0" destOrd="0" presId="urn:microsoft.com/office/officeart/2005/8/layout/process1"/>
    <dgm:cxn modelId="{488440EA-D8E0-CB41-9548-7C04F1FB2C4B}" type="presParOf" srcId="{2DF3FDC0-2682-A34E-91D1-227C6AFBFCCF}" destId="{CA75B3BC-5B44-F349-BE39-09AD34477BF1}" srcOrd="1" destOrd="0" presId="urn:microsoft.com/office/officeart/2005/8/layout/process1"/>
    <dgm:cxn modelId="{0F0F9E99-17C8-4542-86B7-3889F7164B64}" type="presParOf" srcId="{CA75B3BC-5B44-F349-BE39-09AD34477BF1}" destId="{0AF8C092-4724-1F4F-922C-61906F131781}" srcOrd="0" destOrd="0" presId="urn:microsoft.com/office/officeart/2005/8/layout/process1"/>
    <dgm:cxn modelId="{E9463EE8-4570-0D41-8629-2DD69AD24F07}" type="presParOf" srcId="{2DF3FDC0-2682-A34E-91D1-227C6AFBFCCF}" destId="{33E7CAE4-C963-814E-B685-90554BF6857F}" srcOrd="2" destOrd="0" presId="urn:microsoft.com/office/officeart/2005/8/layout/process1"/>
    <dgm:cxn modelId="{B53CA9E9-9F95-FA44-9909-0176A9B5294B}" type="presParOf" srcId="{2DF3FDC0-2682-A34E-91D1-227C6AFBFCCF}" destId="{087D5411-D00E-7247-A82E-09A0FF2AACE1}" srcOrd="3" destOrd="0" presId="urn:microsoft.com/office/officeart/2005/8/layout/process1"/>
    <dgm:cxn modelId="{D5A3DBF6-F930-3043-810C-BD59DC8D61AB}" type="presParOf" srcId="{087D5411-D00E-7247-A82E-09A0FF2AACE1}" destId="{AE946DFF-63A2-4C4B-A434-4A726814A210}" srcOrd="0" destOrd="0" presId="urn:microsoft.com/office/officeart/2005/8/layout/process1"/>
    <dgm:cxn modelId="{03055FE8-EA00-1642-8C5D-7A7375D2B4B8}" type="presParOf" srcId="{2DF3FDC0-2682-A34E-91D1-227C6AFBFCCF}" destId="{DC1E087D-1E75-3349-9BE8-696CA9CA156A}"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0F738-43DE-BE4D-824A-B6246D7F5642}">
      <dsp:nvSpPr>
        <dsp:cNvPr id="0" name=""/>
        <dsp:cNvSpPr/>
      </dsp:nvSpPr>
      <dsp:spPr>
        <a:xfrm>
          <a:off x="35447" y="31254"/>
          <a:ext cx="2381491" cy="301282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t> Retronasal stimulus &amp; Water</a:t>
          </a:r>
        </a:p>
      </dsp:txBody>
      <dsp:txXfrm>
        <a:off x="105198" y="101005"/>
        <a:ext cx="2241989" cy="2873321"/>
      </dsp:txXfrm>
    </dsp:sp>
    <dsp:sp modelId="{CA75B3BC-5B44-F349-BE39-09AD34477BF1}">
      <dsp:nvSpPr>
        <dsp:cNvPr id="0" name=""/>
        <dsp:cNvSpPr/>
      </dsp:nvSpPr>
      <dsp:spPr>
        <a:xfrm rot="21587414">
          <a:off x="2569217" y="1334755"/>
          <a:ext cx="322836" cy="394805"/>
        </a:xfrm>
        <a:prstGeom prst="rightArrow">
          <a:avLst>
            <a:gd name="adj1" fmla="val 60000"/>
            <a:gd name="adj2" fmla="val 50000"/>
          </a:avLst>
        </a:prstGeom>
        <a:gradFill flip="none" rotWithShape="0">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69217" y="1413893"/>
        <a:ext cx="225985" cy="236883"/>
      </dsp:txXfrm>
    </dsp:sp>
    <dsp:sp modelId="{33E7CAE4-C963-814E-B685-90554BF6857F}">
      <dsp:nvSpPr>
        <dsp:cNvPr id="0" name=""/>
        <dsp:cNvSpPr/>
      </dsp:nvSpPr>
      <dsp:spPr>
        <a:xfrm>
          <a:off x="3026060" y="9179"/>
          <a:ext cx="2429807" cy="3034898"/>
        </a:xfrm>
        <a:prstGeom prst="roundRect">
          <a:avLst>
            <a:gd name="adj" fmla="val 10000"/>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Orthonasal stimulus &amp; Retronasal stimulus</a:t>
          </a:r>
        </a:p>
      </dsp:txBody>
      <dsp:txXfrm>
        <a:off x="3097227" y="80346"/>
        <a:ext cx="2287473" cy="2892564"/>
      </dsp:txXfrm>
    </dsp:sp>
    <dsp:sp modelId="{087D5411-D00E-7247-A82E-09A0FF2AACE1}">
      <dsp:nvSpPr>
        <dsp:cNvPr id="0" name=""/>
        <dsp:cNvSpPr/>
      </dsp:nvSpPr>
      <dsp:spPr>
        <a:xfrm rot="21594754">
          <a:off x="5597387" y="1326927"/>
          <a:ext cx="300023" cy="394805"/>
        </a:xfrm>
        <a:prstGeom prst="rightArrow">
          <a:avLst>
            <a:gd name="adj1" fmla="val 60000"/>
            <a:gd name="adj2" fmla="val 5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97387" y="1405957"/>
        <a:ext cx="210016" cy="236883"/>
      </dsp:txXfrm>
    </dsp:sp>
    <dsp:sp modelId="{DC1E087D-1E75-3349-9BE8-696CA9CA156A}">
      <dsp:nvSpPr>
        <dsp:cNvPr id="0" name=""/>
        <dsp:cNvSpPr/>
      </dsp:nvSpPr>
      <dsp:spPr>
        <a:xfrm>
          <a:off x="6021948" y="-27002"/>
          <a:ext cx="2454004" cy="3098082"/>
        </a:xfrm>
        <a:prstGeom prst="roundRect">
          <a:avLst>
            <a:gd name="adj" fmla="val 10000"/>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 Orthonasal stimulus &amp; Retronasal stimulus</a:t>
          </a:r>
        </a:p>
      </dsp:txBody>
      <dsp:txXfrm>
        <a:off x="6093823" y="44873"/>
        <a:ext cx="2310254" cy="29543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8C6D76-294C-4D41-9E73-FE6C09605779}" type="datetimeFigureOut">
              <a:rPr lang="en-US" smtClean="0"/>
              <a:t>6/14/24</a:t>
            </a:fld>
            <a:endParaRPr lang="en-US" dirty="0"/>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77FAC-843B-461E-AABF-6DB3BF6367CD}" type="slidenum">
              <a:rPr lang="en-US" smtClean="0"/>
              <a:t>‹#›</a:t>
            </a:fld>
            <a:endParaRPr lang="en-US" dirty="0"/>
          </a:p>
        </p:txBody>
      </p:sp>
    </p:spTree>
    <p:extLst>
      <p:ext uri="{BB962C8B-B14F-4D97-AF65-F5344CB8AC3E}">
        <p14:creationId xmlns:p14="http://schemas.microsoft.com/office/powerpoint/2010/main" val="257806778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77FAC-843B-461E-AABF-6DB3BF6367CD}" type="slidenum">
              <a:rPr lang="en-US" smtClean="0"/>
              <a:t>1</a:t>
            </a:fld>
            <a:endParaRPr lang="en-US" dirty="0"/>
          </a:p>
        </p:txBody>
      </p:sp>
    </p:spTree>
    <p:extLst>
      <p:ext uri="{BB962C8B-B14F-4D97-AF65-F5344CB8AC3E}">
        <p14:creationId xmlns:p14="http://schemas.microsoft.com/office/powerpoint/2010/main" val="424083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59556" y="6479828"/>
            <a:ext cx="24474964" cy="13784521"/>
          </a:xfrm>
        </p:spPr>
        <p:txBody>
          <a:bodyPr anchor="b"/>
          <a:lstStyle>
            <a:lvl1pPr algn="ctr">
              <a:defRPr sz="18894"/>
            </a:lvl1pPr>
          </a:lstStyle>
          <a:p>
            <a:r>
              <a:rPr lang="en-US"/>
              <a:t>Click to edit Master title style</a:t>
            </a:r>
            <a:endParaRPr lang="en-US" dirty="0"/>
          </a:p>
        </p:txBody>
      </p:sp>
      <p:sp>
        <p:nvSpPr>
          <p:cNvPr id="3" name="Subtitle 2"/>
          <p:cNvSpPr>
            <a:spLocks noGrp="1"/>
          </p:cNvSpPr>
          <p:nvPr>
            <p:ph type="subTitle" idx="1"/>
          </p:nvPr>
        </p:nvSpPr>
        <p:spPr>
          <a:xfrm>
            <a:off x="3599260" y="20795933"/>
            <a:ext cx="21595556" cy="9559343"/>
          </a:xfrm>
        </p:spPr>
        <p:txBody>
          <a:bodyPr/>
          <a:lstStyle>
            <a:lvl1pPr marL="0" indent="0" algn="ctr">
              <a:buNone/>
              <a:defRPr sz="7558"/>
            </a:lvl1pPr>
            <a:lvl2pPr marL="1439723" indent="0" algn="ctr">
              <a:buNone/>
              <a:defRPr sz="6298"/>
            </a:lvl2pPr>
            <a:lvl3pPr marL="2879446" indent="0" algn="ctr">
              <a:buNone/>
              <a:defRPr sz="5668"/>
            </a:lvl3pPr>
            <a:lvl4pPr marL="4319168" indent="0" algn="ctr">
              <a:buNone/>
              <a:defRPr sz="5038"/>
            </a:lvl4pPr>
            <a:lvl5pPr marL="5758891" indent="0" algn="ctr">
              <a:buNone/>
              <a:defRPr sz="5038"/>
            </a:lvl5pPr>
            <a:lvl6pPr marL="7198614" indent="0" algn="ctr">
              <a:buNone/>
              <a:defRPr sz="5038"/>
            </a:lvl6pPr>
            <a:lvl7pPr marL="8638337" indent="0" algn="ctr">
              <a:buNone/>
              <a:defRPr sz="5038"/>
            </a:lvl7pPr>
            <a:lvl8pPr marL="10078060" indent="0" algn="ctr">
              <a:buNone/>
              <a:defRPr sz="5038"/>
            </a:lvl8pPr>
            <a:lvl9pPr marL="11517782" indent="0" algn="ctr">
              <a:buNone/>
              <a:defRPr sz="503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AF0FBC-6EC9-4AA4-9EB4-2C51402B2E73}" type="datetimeFigureOut">
              <a:rPr lang="en-US" smtClean="0"/>
              <a:t>6/14/24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54934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AF0FBC-6EC9-4AA4-9EB4-2C51402B2E73}" type="datetimeFigureOut">
              <a:rPr lang="en-US" smtClean="0"/>
              <a:t>6/14/24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19870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05762" y="2108005"/>
            <a:ext cx="6208722" cy="3355394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79594" y="2108005"/>
            <a:ext cx="18266241" cy="335539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AF0FBC-6EC9-4AA4-9EB4-2C51402B2E73}" type="datetimeFigureOut">
              <a:rPr lang="en-US" smtClean="0"/>
              <a:t>6/14/24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171828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AF0FBC-6EC9-4AA4-9EB4-2C51402B2E73}" type="datetimeFigureOut">
              <a:rPr lang="en-US" smtClean="0"/>
              <a:t>6/14/24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2028465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4597" y="9870975"/>
            <a:ext cx="24834890" cy="16469934"/>
          </a:xfrm>
        </p:spPr>
        <p:txBody>
          <a:bodyPr anchor="b"/>
          <a:lstStyle>
            <a:lvl1pPr>
              <a:defRPr sz="18894"/>
            </a:lvl1pPr>
          </a:lstStyle>
          <a:p>
            <a:r>
              <a:rPr lang="en-US"/>
              <a:t>Click to edit Master title style</a:t>
            </a:r>
            <a:endParaRPr lang="en-US" dirty="0"/>
          </a:p>
        </p:txBody>
      </p:sp>
      <p:sp>
        <p:nvSpPr>
          <p:cNvPr id="3" name="Text Placeholder 2"/>
          <p:cNvSpPr>
            <a:spLocks noGrp="1"/>
          </p:cNvSpPr>
          <p:nvPr>
            <p:ph type="body" idx="1"/>
          </p:nvPr>
        </p:nvSpPr>
        <p:spPr>
          <a:xfrm>
            <a:off x="1964597" y="26496721"/>
            <a:ext cx="24834890" cy="8661149"/>
          </a:xfrm>
        </p:spPr>
        <p:txBody>
          <a:bodyPr/>
          <a:lstStyle>
            <a:lvl1pPr marL="0" indent="0">
              <a:buNone/>
              <a:defRPr sz="7558">
                <a:solidFill>
                  <a:schemeClr val="tx1"/>
                </a:solidFill>
              </a:defRPr>
            </a:lvl1pPr>
            <a:lvl2pPr marL="1439723" indent="0">
              <a:buNone/>
              <a:defRPr sz="6298">
                <a:solidFill>
                  <a:schemeClr val="tx1">
                    <a:tint val="75000"/>
                  </a:schemeClr>
                </a:solidFill>
              </a:defRPr>
            </a:lvl2pPr>
            <a:lvl3pPr marL="2879446" indent="0">
              <a:buNone/>
              <a:defRPr sz="5668">
                <a:solidFill>
                  <a:schemeClr val="tx1">
                    <a:tint val="75000"/>
                  </a:schemeClr>
                </a:solidFill>
              </a:defRPr>
            </a:lvl3pPr>
            <a:lvl4pPr marL="4319168" indent="0">
              <a:buNone/>
              <a:defRPr sz="5038">
                <a:solidFill>
                  <a:schemeClr val="tx1">
                    <a:tint val="75000"/>
                  </a:schemeClr>
                </a:solidFill>
              </a:defRPr>
            </a:lvl4pPr>
            <a:lvl5pPr marL="5758891" indent="0">
              <a:buNone/>
              <a:defRPr sz="5038">
                <a:solidFill>
                  <a:schemeClr val="tx1">
                    <a:tint val="75000"/>
                  </a:schemeClr>
                </a:solidFill>
              </a:defRPr>
            </a:lvl5pPr>
            <a:lvl6pPr marL="7198614" indent="0">
              <a:buNone/>
              <a:defRPr sz="5038">
                <a:solidFill>
                  <a:schemeClr val="tx1">
                    <a:tint val="75000"/>
                  </a:schemeClr>
                </a:solidFill>
              </a:defRPr>
            </a:lvl6pPr>
            <a:lvl7pPr marL="8638337" indent="0">
              <a:buNone/>
              <a:defRPr sz="5038">
                <a:solidFill>
                  <a:schemeClr val="tx1">
                    <a:tint val="75000"/>
                  </a:schemeClr>
                </a:solidFill>
              </a:defRPr>
            </a:lvl7pPr>
            <a:lvl8pPr marL="10078060" indent="0">
              <a:buNone/>
              <a:defRPr sz="5038">
                <a:solidFill>
                  <a:schemeClr val="tx1">
                    <a:tint val="75000"/>
                  </a:schemeClr>
                </a:solidFill>
              </a:defRPr>
            </a:lvl8pPr>
            <a:lvl9pPr marL="11517782" indent="0">
              <a:buNone/>
              <a:defRPr sz="503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AF0FBC-6EC9-4AA4-9EB4-2C51402B2E73}" type="datetimeFigureOut">
              <a:rPr lang="en-US" smtClean="0"/>
              <a:t>6/14/24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415858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79593" y="10540027"/>
            <a:ext cx="12237482" cy="25121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77000" y="10540027"/>
            <a:ext cx="12237482" cy="25121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AF0FBC-6EC9-4AA4-9EB4-2C51402B2E73}" type="datetimeFigureOut">
              <a:rPr lang="en-US" smtClean="0"/>
              <a:t>6/14/24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91953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343" y="2108014"/>
            <a:ext cx="24834890" cy="76529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3346" y="9705992"/>
            <a:ext cx="12181241" cy="4756757"/>
          </a:xfrm>
        </p:spPr>
        <p:txBody>
          <a:bodyPr anchor="b"/>
          <a:lstStyle>
            <a:lvl1pPr marL="0" indent="0">
              <a:buNone/>
              <a:defRPr sz="7558" b="1"/>
            </a:lvl1pPr>
            <a:lvl2pPr marL="1439723" indent="0">
              <a:buNone/>
              <a:defRPr sz="6298" b="1"/>
            </a:lvl2pPr>
            <a:lvl3pPr marL="2879446" indent="0">
              <a:buNone/>
              <a:defRPr sz="5668" b="1"/>
            </a:lvl3pPr>
            <a:lvl4pPr marL="4319168" indent="0">
              <a:buNone/>
              <a:defRPr sz="5038" b="1"/>
            </a:lvl4pPr>
            <a:lvl5pPr marL="5758891" indent="0">
              <a:buNone/>
              <a:defRPr sz="5038" b="1"/>
            </a:lvl5pPr>
            <a:lvl6pPr marL="7198614" indent="0">
              <a:buNone/>
              <a:defRPr sz="5038" b="1"/>
            </a:lvl6pPr>
            <a:lvl7pPr marL="8638337" indent="0">
              <a:buNone/>
              <a:defRPr sz="5038" b="1"/>
            </a:lvl7pPr>
            <a:lvl8pPr marL="10078060" indent="0">
              <a:buNone/>
              <a:defRPr sz="5038" b="1"/>
            </a:lvl8pPr>
            <a:lvl9pPr marL="11517782" indent="0">
              <a:buNone/>
              <a:defRPr sz="5038" b="1"/>
            </a:lvl9pPr>
          </a:lstStyle>
          <a:p>
            <a:pPr lvl="0"/>
            <a:r>
              <a:rPr lang="en-US"/>
              <a:t>Click to edit Master text styles</a:t>
            </a:r>
          </a:p>
        </p:txBody>
      </p:sp>
      <p:sp>
        <p:nvSpPr>
          <p:cNvPr id="4" name="Content Placeholder 3"/>
          <p:cNvSpPr>
            <a:spLocks noGrp="1"/>
          </p:cNvSpPr>
          <p:nvPr>
            <p:ph sz="half" idx="2"/>
          </p:nvPr>
        </p:nvSpPr>
        <p:spPr>
          <a:xfrm>
            <a:off x="1983346" y="14462749"/>
            <a:ext cx="12181241" cy="21272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77002" y="9705992"/>
            <a:ext cx="12241232" cy="4756757"/>
          </a:xfrm>
        </p:spPr>
        <p:txBody>
          <a:bodyPr anchor="b"/>
          <a:lstStyle>
            <a:lvl1pPr marL="0" indent="0">
              <a:buNone/>
              <a:defRPr sz="7558" b="1"/>
            </a:lvl1pPr>
            <a:lvl2pPr marL="1439723" indent="0">
              <a:buNone/>
              <a:defRPr sz="6298" b="1"/>
            </a:lvl2pPr>
            <a:lvl3pPr marL="2879446" indent="0">
              <a:buNone/>
              <a:defRPr sz="5668" b="1"/>
            </a:lvl3pPr>
            <a:lvl4pPr marL="4319168" indent="0">
              <a:buNone/>
              <a:defRPr sz="5038" b="1"/>
            </a:lvl4pPr>
            <a:lvl5pPr marL="5758891" indent="0">
              <a:buNone/>
              <a:defRPr sz="5038" b="1"/>
            </a:lvl5pPr>
            <a:lvl6pPr marL="7198614" indent="0">
              <a:buNone/>
              <a:defRPr sz="5038" b="1"/>
            </a:lvl6pPr>
            <a:lvl7pPr marL="8638337" indent="0">
              <a:buNone/>
              <a:defRPr sz="5038" b="1"/>
            </a:lvl7pPr>
            <a:lvl8pPr marL="10078060" indent="0">
              <a:buNone/>
              <a:defRPr sz="5038" b="1"/>
            </a:lvl8pPr>
            <a:lvl9pPr marL="11517782" indent="0">
              <a:buNone/>
              <a:defRPr sz="5038" b="1"/>
            </a:lvl9pPr>
          </a:lstStyle>
          <a:p>
            <a:pPr lvl="0"/>
            <a:r>
              <a:rPr lang="en-US"/>
              <a:t>Click to edit Master text styles</a:t>
            </a:r>
          </a:p>
        </p:txBody>
      </p:sp>
      <p:sp>
        <p:nvSpPr>
          <p:cNvPr id="6" name="Content Placeholder 5"/>
          <p:cNvSpPr>
            <a:spLocks noGrp="1"/>
          </p:cNvSpPr>
          <p:nvPr>
            <p:ph sz="quarter" idx="4"/>
          </p:nvPr>
        </p:nvSpPr>
        <p:spPr>
          <a:xfrm>
            <a:off x="14577002" y="14462749"/>
            <a:ext cx="12241232" cy="21272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AF0FBC-6EC9-4AA4-9EB4-2C51402B2E73}" type="datetimeFigureOut">
              <a:rPr lang="en-US" smtClean="0"/>
              <a:t>6/14/24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2997762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F0FBC-6EC9-4AA4-9EB4-2C51402B2E73}" type="datetimeFigureOut">
              <a:rPr lang="en-US" smtClean="0"/>
              <a:t>6/14/24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12327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F0FBC-6EC9-4AA4-9EB4-2C51402B2E73}" type="datetimeFigureOut">
              <a:rPr lang="en-US" smtClean="0"/>
              <a:t>6/14/24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380715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343" y="2639589"/>
            <a:ext cx="9286839" cy="9238562"/>
          </a:xfrm>
        </p:spPr>
        <p:txBody>
          <a:bodyPr anchor="b"/>
          <a:lstStyle>
            <a:lvl1pPr>
              <a:defRPr sz="10077"/>
            </a:lvl1pPr>
          </a:lstStyle>
          <a:p>
            <a:r>
              <a:rPr lang="en-US"/>
              <a:t>Click to edit Master title style</a:t>
            </a:r>
            <a:endParaRPr lang="en-US" dirty="0"/>
          </a:p>
        </p:txBody>
      </p:sp>
      <p:sp>
        <p:nvSpPr>
          <p:cNvPr id="3" name="Content Placeholder 2"/>
          <p:cNvSpPr>
            <a:spLocks noGrp="1"/>
          </p:cNvSpPr>
          <p:nvPr>
            <p:ph idx="1"/>
          </p:nvPr>
        </p:nvSpPr>
        <p:spPr>
          <a:xfrm>
            <a:off x="12241233" y="5700788"/>
            <a:ext cx="14577000" cy="28137288"/>
          </a:xfrm>
        </p:spPr>
        <p:txBody>
          <a:bodyPr/>
          <a:lstStyle>
            <a:lvl1pPr>
              <a:defRPr sz="10077"/>
            </a:lvl1pPr>
            <a:lvl2pPr>
              <a:defRPr sz="8817"/>
            </a:lvl2pPr>
            <a:lvl3pPr>
              <a:defRPr sz="7558"/>
            </a:lvl3pPr>
            <a:lvl4pPr>
              <a:defRPr sz="6298"/>
            </a:lvl4pPr>
            <a:lvl5pPr>
              <a:defRPr sz="6298"/>
            </a:lvl5pPr>
            <a:lvl6pPr>
              <a:defRPr sz="6298"/>
            </a:lvl6pPr>
            <a:lvl7pPr>
              <a:defRPr sz="6298"/>
            </a:lvl7pPr>
            <a:lvl8pPr>
              <a:defRPr sz="6298"/>
            </a:lvl8pPr>
            <a:lvl9pPr>
              <a:defRPr sz="62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343" y="11878151"/>
            <a:ext cx="9286839" cy="22005745"/>
          </a:xfrm>
        </p:spPr>
        <p:txBody>
          <a:bodyPr/>
          <a:lstStyle>
            <a:lvl1pPr marL="0" indent="0">
              <a:buNone/>
              <a:defRPr sz="5038"/>
            </a:lvl1pPr>
            <a:lvl2pPr marL="1439723" indent="0">
              <a:buNone/>
              <a:defRPr sz="4409"/>
            </a:lvl2pPr>
            <a:lvl3pPr marL="2879446" indent="0">
              <a:buNone/>
              <a:defRPr sz="3779"/>
            </a:lvl3pPr>
            <a:lvl4pPr marL="4319168" indent="0">
              <a:buNone/>
              <a:defRPr sz="3149"/>
            </a:lvl4pPr>
            <a:lvl5pPr marL="5758891" indent="0">
              <a:buNone/>
              <a:defRPr sz="3149"/>
            </a:lvl5pPr>
            <a:lvl6pPr marL="7198614" indent="0">
              <a:buNone/>
              <a:defRPr sz="3149"/>
            </a:lvl6pPr>
            <a:lvl7pPr marL="8638337" indent="0">
              <a:buNone/>
              <a:defRPr sz="3149"/>
            </a:lvl7pPr>
            <a:lvl8pPr marL="10078060" indent="0">
              <a:buNone/>
              <a:defRPr sz="3149"/>
            </a:lvl8pPr>
            <a:lvl9pPr marL="11517782" indent="0">
              <a:buNone/>
              <a:defRPr sz="3149"/>
            </a:lvl9pPr>
          </a:lstStyle>
          <a:p>
            <a:pPr lvl="0"/>
            <a:r>
              <a:rPr lang="en-US"/>
              <a:t>Click to edit Master text styles</a:t>
            </a:r>
          </a:p>
        </p:txBody>
      </p:sp>
      <p:sp>
        <p:nvSpPr>
          <p:cNvPr id="5" name="Date Placeholder 4"/>
          <p:cNvSpPr>
            <a:spLocks noGrp="1"/>
          </p:cNvSpPr>
          <p:nvPr>
            <p:ph type="dt" sz="half" idx="10"/>
          </p:nvPr>
        </p:nvSpPr>
        <p:spPr/>
        <p:txBody>
          <a:bodyPr/>
          <a:lstStyle/>
          <a:p>
            <a:fld id="{51AF0FBC-6EC9-4AA4-9EB4-2C51402B2E73}" type="datetimeFigureOut">
              <a:rPr lang="en-US" smtClean="0"/>
              <a:t>6/14/24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3454946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343" y="2639589"/>
            <a:ext cx="9286839" cy="9238562"/>
          </a:xfrm>
        </p:spPr>
        <p:txBody>
          <a:bodyPr anchor="b"/>
          <a:lstStyle>
            <a:lvl1pPr>
              <a:defRPr sz="10077"/>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1233" y="5700788"/>
            <a:ext cx="14577000" cy="28137288"/>
          </a:xfrm>
        </p:spPr>
        <p:txBody>
          <a:bodyPr anchor="t"/>
          <a:lstStyle>
            <a:lvl1pPr marL="0" indent="0">
              <a:buNone/>
              <a:defRPr sz="10077"/>
            </a:lvl1pPr>
            <a:lvl2pPr marL="1439723" indent="0">
              <a:buNone/>
              <a:defRPr sz="8817"/>
            </a:lvl2pPr>
            <a:lvl3pPr marL="2879446" indent="0">
              <a:buNone/>
              <a:defRPr sz="7558"/>
            </a:lvl3pPr>
            <a:lvl4pPr marL="4319168" indent="0">
              <a:buNone/>
              <a:defRPr sz="6298"/>
            </a:lvl4pPr>
            <a:lvl5pPr marL="5758891" indent="0">
              <a:buNone/>
              <a:defRPr sz="6298"/>
            </a:lvl5pPr>
            <a:lvl6pPr marL="7198614" indent="0">
              <a:buNone/>
              <a:defRPr sz="6298"/>
            </a:lvl6pPr>
            <a:lvl7pPr marL="8638337" indent="0">
              <a:buNone/>
              <a:defRPr sz="6298"/>
            </a:lvl7pPr>
            <a:lvl8pPr marL="10078060" indent="0">
              <a:buNone/>
              <a:defRPr sz="6298"/>
            </a:lvl8pPr>
            <a:lvl9pPr marL="11517782" indent="0">
              <a:buNone/>
              <a:defRPr sz="6298"/>
            </a:lvl9pPr>
          </a:lstStyle>
          <a:p>
            <a:r>
              <a:rPr lang="en-US"/>
              <a:t>Click icon to add picture</a:t>
            </a:r>
            <a:endParaRPr lang="en-US" dirty="0"/>
          </a:p>
        </p:txBody>
      </p:sp>
      <p:sp>
        <p:nvSpPr>
          <p:cNvPr id="4" name="Text Placeholder 3"/>
          <p:cNvSpPr>
            <a:spLocks noGrp="1"/>
          </p:cNvSpPr>
          <p:nvPr>
            <p:ph type="body" sz="half" idx="2"/>
          </p:nvPr>
        </p:nvSpPr>
        <p:spPr>
          <a:xfrm>
            <a:off x="1983343" y="11878151"/>
            <a:ext cx="9286839" cy="22005745"/>
          </a:xfrm>
        </p:spPr>
        <p:txBody>
          <a:bodyPr/>
          <a:lstStyle>
            <a:lvl1pPr marL="0" indent="0">
              <a:buNone/>
              <a:defRPr sz="5038"/>
            </a:lvl1pPr>
            <a:lvl2pPr marL="1439723" indent="0">
              <a:buNone/>
              <a:defRPr sz="4409"/>
            </a:lvl2pPr>
            <a:lvl3pPr marL="2879446" indent="0">
              <a:buNone/>
              <a:defRPr sz="3779"/>
            </a:lvl3pPr>
            <a:lvl4pPr marL="4319168" indent="0">
              <a:buNone/>
              <a:defRPr sz="3149"/>
            </a:lvl4pPr>
            <a:lvl5pPr marL="5758891" indent="0">
              <a:buNone/>
              <a:defRPr sz="3149"/>
            </a:lvl5pPr>
            <a:lvl6pPr marL="7198614" indent="0">
              <a:buNone/>
              <a:defRPr sz="3149"/>
            </a:lvl6pPr>
            <a:lvl7pPr marL="8638337" indent="0">
              <a:buNone/>
              <a:defRPr sz="3149"/>
            </a:lvl7pPr>
            <a:lvl8pPr marL="10078060" indent="0">
              <a:buNone/>
              <a:defRPr sz="3149"/>
            </a:lvl8pPr>
            <a:lvl9pPr marL="11517782" indent="0">
              <a:buNone/>
              <a:defRPr sz="3149"/>
            </a:lvl9pPr>
          </a:lstStyle>
          <a:p>
            <a:pPr lvl="0"/>
            <a:r>
              <a:rPr lang="en-US"/>
              <a:t>Click to edit Master text styles</a:t>
            </a:r>
          </a:p>
        </p:txBody>
      </p:sp>
      <p:sp>
        <p:nvSpPr>
          <p:cNvPr id="5" name="Date Placeholder 4"/>
          <p:cNvSpPr>
            <a:spLocks noGrp="1"/>
          </p:cNvSpPr>
          <p:nvPr>
            <p:ph type="dt" sz="half" idx="10"/>
          </p:nvPr>
        </p:nvSpPr>
        <p:spPr/>
        <p:txBody>
          <a:bodyPr/>
          <a:lstStyle/>
          <a:p>
            <a:fld id="{51AF0FBC-6EC9-4AA4-9EB4-2C51402B2E73}" type="datetimeFigureOut">
              <a:rPr lang="en-US" smtClean="0"/>
              <a:t>6/14/24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D125E3-3D13-4F51-9291-6065A927E9D7}" type="slidenum">
              <a:rPr lang="en-US" smtClean="0"/>
              <a:t>‹#›</a:t>
            </a:fld>
            <a:endParaRPr lang="en-US" dirty="0"/>
          </a:p>
        </p:txBody>
      </p:sp>
    </p:spTree>
    <p:extLst>
      <p:ext uri="{BB962C8B-B14F-4D97-AF65-F5344CB8AC3E}">
        <p14:creationId xmlns:p14="http://schemas.microsoft.com/office/powerpoint/2010/main" val="166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79593" y="2108014"/>
            <a:ext cx="24834890" cy="76529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79593" y="10540027"/>
            <a:ext cx="24834890" cy="2512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79593" y="36697631"/>
            <a:ext cx="6478667" cy="2108005"/>
          </a:xfrm>
          <a:prstGeom prst="rect">
            <a:avLst/>
          </a:prstGeom>
        </p:spPr>
        <p:txBody>
          <a:bodyPr vert="horz" lIns="91440" tIns="45720" rIns="91440" bIns="45720" rtlCol="0" anchor="ctr"/>
          <a:lstStyle>
            <a:lvl1pPr algn="l">
              <a:defRPr sz="3779">
                <a:solidFill>
                  <a:schemeClr val="tx1">
                    <a:tint val="75000"/>
                  </a:schemeClr>
                </a:solidFill>
              </a:defRPr>
            </a:lvl1pPr>
          </a:lstStyle>
          <a:p>
            <a:fld id="{51AF0FBC-6EC9-4AA4-9EB4-2C51402B2E73}" type="datetimeFigureOut">
              <a:rPr lang="en-US" smtClean="0"/>
              <a:t>6/14/24</a:t>
            </a:fld>
            <a:endParaRPr lang="en-US" dirty="0"/>
          </a:p>
        </p:txBody>
      </p:sp>
      <p:sp>
        <p:nvSpPr>
          <p:cNvPr id="5" name="Footer Placeholder 4"/>
          <p:cNvSpPr>
            <a:spLocks noGrp="1"/>
          </p:cNvSpPr>
          <p:nvPr>
            <p:ph type="ftr" sz="quarter" idx="3"/>
          </p:nvPr>
        </p:nvSpPr>
        <p:spPr>
          <a:xfrm>
            <a:off x="9538038" y="36697631"/>
            <a:ext cx="9718000" cy="2108005"/>
          </a:xfrm>
          <a:prstGeom prst="rect">
            <a:avLst/>
          </a:prstGeom>
        </p:spPr>
        <p:txBody>
          <a:bodyPr vert="horz" lIns="91440" tIns="45720" rIns="91440" bIns="45720" rtlCol="0" anchor="ctr"/>
          <a:lstStyle>
            <a:lvl1pPr algn="ctr">
              <a:defRPr sz="377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335815" y="36697631"/>
            <a:ext cx="6478667" cy="2108005"/>
          </a:xfrm>
          <a:prstGeom prst="rect">
            <a:avLst/>
          </a:prstGeom>
        </p:spPr>
        <p:txBody>
          <a:bodyPr vert="horz" lIns="91440" tIns="45720" rIns="91440" bIns="45720" rtlCol="0" anchor="ctr"/>
          <a:lstStyle>
            <a:lvl1pPr algn="r">
              <a:defRPr sz="3779">
                <a:solidFill>
                  <a:schemeClr val="tx1">
                    <a:tint val="75000"/>
                  </a:schemeClr>
                </a:solidFill>
              </a:defRPr>
            </a:lvl1pPr>
          </a:lstStyle>
          <a:p>
            <a:fld id="{69D125E3-3D13-4F51-9291-6065A927E9D7}" type="slidenum">
              <a:rPr lang="en-US" smtClean="0"/>
              <a:t>‹#›</a:t>
            </a:fld>
            <a:endParaRPr lang="en-US" dirty="0"/>
          </a:p>
        </p:txBody>
      </p:sp>
    </p:spTree>
    <p:extLst>
      <p:ext uri="{BB962C8B-B14F-4D97-AF65-F5344CB8AC3E}">
        <p14:creationId xmlns:p14="http://schemas.microsoft.com/office/powerpoint/2010/main" val="34538506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79446" rtl="0" eaLnBrk="1" latinLnBrk="0" hangingPunct="1">
        <a:lnSpc>
          <a:spcPct val="90000"/>
        </a:lnSpc>
        <a:spcBef>
          <a:spcPct val="0"/>
        </a:spcBef>
        <a:buNone/>
        <a:defRPr sz="13856" kern="1200">
          <a:solidFill>
            <a:schemeClr val="tx1"/>
          </a:solidFill>
          <a:latin typeface="+mj-lt"/>
          <a:ea typeface="+mj-ea"/>
          <a:cs typeface="+mj-cs"/>
        </a:defRPr>
      </a:lvl1pPr>
    </p:titleStyle>
    <p:bodyStyle>
      <a:lvl1pPr marL="719861" indent="-719861" algn="l" defTabSz="2879446" rtl="0" eaLnBrk="1" latinLnBrk="0" hangingPunct="1">
        <a:lnSpc>
          <a:spcPct val="90000"/>
        </a:lnSpc>
        <a:spcBef>
          <a:spcPts val="3149"/>
        </a:spcBef>
        <a:buFont typeface="Arial" panose="020B0604020202020204" pitchFamily="34" charset="0"/>
        <a:buChar char="•"/>
        <a:defRPr sz="8817" kern="1200">
          <a:solidFill>
            <a:schemeClr val="tx1"/>
          </a:solidFill>
          <a:latin typeface="+mn-lt"/>
          <a:ea typeface="+mn-ea"/>
          <a:cs typeface="+mn-cs"/>
        </a:defRPr>
      </a:lvl1pPr>
      <a:lvl2pPr marL="2159584" indent="-719861" algn="l" defTabSz="2879446" rtl="0" eaLnBrk="1" latinLnBrk="0" hangingPunct="1">
        <a:lnSpc>
          <a:spcPct val="90000"/>
        </a:lnSpc>
        <a:spcBef>
          <a:spcPts val="1575"/>
        </a:spcBef>
        <a:buFont typeface="Arial" panose="020B0604020202020204" pitchFamily="34" charset="0"/>
        <a:buChar char="•"/>
        <a:defRPr sz="7558" kern="1200">
          <a:solidFill>
            <a:schemeClr val="tx1"/>
          </a:solidFill>
          <a:latin typeface="+mn-lt"/>
          <a:ea typeface="+mn-ea"/>
          <a:cs typeface="+mn-cs"/>
        </a:defRPr>
      </a:lvl2pPr>
      <a:lvl3pPr marL="3599307" indent="-719861" algn="l" defTabSz="2879446" rtl="0" eaLnBrk="1" latinLnBrk="0" hangingPunct="1">
        <a:lnSpc>
          <a:spcPct val="90000"/>
        </a:lnSpc>
        <a:spcBef>
          <a:spcPts val="1575"/>
        </a:spcBef>
        <a:buFont typeface="Arial" panose="020B0604020202020204" pitchFamily="34" charset="0"/>
        <a:buChar char="•"/>
        <a:defRPr sz="6298" kern="1200">
          <a:solidFill>
            <a:schemeClr val="tx1"/>
          </a:solidFill>
          <a:latin typeface="+mn-lt"/>
          <a:ea typeface="+mn-ea"/>
          <a:cs typeface="+mn-cs"/>
        </a:defRPr>
      </a:lvl3pPr>
      <a:lvl4pPr marL="5039030"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4pPr>
      <a:lvl5pPr marL="6478753"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5pPr>
      <a:lvl6pPr marL="7918475"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6pPr>
      <a:lvl7pPr marL="9358198"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7pPr>
      <a:lvl8pPr marL="10797921"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8pPr>
      <a:lvl9pPr marL="12237644" indent="-719861" algn="l" defTabSz="2879446" rtl="0" eaLnBrk="1" latinLnBrk="0" hangingPunct="1">
        <a:lnSpc>
          <a:spcPct val="90000"/>
        </a:lnSpc>
        <a:spcBef>
          <a:spcPts val="1575"/>
        </a:spcBef>
        <a:buFont typeface="Arial" panose="020B0604020202020204" pitchFamily="34" charset="0"/>
        <a:buChar char="•"/>
        <a:defRPr sz="5668" kern="1200">
          <a:solidFill>
            <a:schemeClr val="tx1"/>
          </a:solidFill>
          <a:latin typeface="+mn-lt"/>
          <a:ea typeface="+mn-ea"/>
          <a:cs typeface="+mn-cs"/>
        </a:defRPr>
      </a:lvl9pPr>
    </p:bodyStyle>
    <p:otherStyle>
      <a:defPPr>
        <a:defRPr lang="en-US"/>
      </a:defPPr>
      <a:lvl1pPr marL="0" algn="l" defTabSz="2879446" rtl="0" eaLnBrk="1" latinLnBrk="0" hangingPunct="1">
        <a:defRPr sz="5668" kern="1200">
          <a:solidFill>
            <a:schemeClr val="tx1"/>
          </a:solidFill>
          <a:latin typeface="+mn-lt"/>
          <a:ea typeface="+mn-ea"/>
          <a:cs typeface="+mn-cs"/>
        </a:defRPr>
      </a:lvl1pPr>
      <a:lvl2pPr marL="1439723" algn="l" defTabSz="2879446" rtl="0" eaLnBrk="1" latinLnBrk="0" hangingPunct="1">
        <a:defRPr sz="5668" kern="1200">
          <a:solidFill>
            <a:schemeClr val="tx1"/>
          </a:solidFill>
          <a:latin typeface="+mn-lt"/>
          <a:ea typeface="+mn-ea"/>
          <a:cs typeface="+mn-cs"/>
        </a:defRPr>
      </a:lvl2pPr>
      <a:lvl3pPr marL="2879446" algn="l" defTabSz="2879446" rtl="0" eaLnBrk="1" latinLnBrk="0" hangingPunct="1">
        <a:defRPr sz="5668" kern="1200">
          <a:solidFill>
            <a:schemeClr val="tx1"/>
          </a:solidFill>
          <a:latin typeface="+mn-lt"/>
          <a:ea typeface="+mn-ea"/>
          <a:cs typeface="+mn-cs"/>
        </a:defRPr>
      </a:lvl3pPr>
      <a:lvl4pPr marL="4319168" algn="l" defTabSz="2879446" rtl="0" eaLnBrk="1" latinLnBrk="0" hangingPunct="1">
        <a:defRPr sz="5668" kern="1200">
          <a:solidFill>
            <a:schemeClr val="tx1"/>
          </a:solidFill>
          <a:latin typeface="+mn-lt"/>
          <a:ea typeface="+mn-ea"/>
          <a:cs typeface="+mn-cs"/>
        </a:defRPr>
      </a:lvl4pPr>
      <a:lvl5pPr marL="5758891" algn="l" defTabSz="2879446" rtl="0" eaLnBrk="1" latinLnBrk="0" hangingPunct="1">
        <a:defRPr sz="5668" kern="1200">
          <a:solidFill>
            <a:schemeClr val="tx1"/>
          </a:solidFill>
          <a:latin typeface="+mn-lt"/>
          <a:ea typeface="+mn-ea"/>
          <a:cs typeface="+mn-cs"/>
        </a:defRPr>
      </a:lvl5pPr>
      <a:lvl6pPr marL="7198614" algn="l" defTabSz="2879446" rtl="0" eaLnBrk="1" latinLnBrk="0" hangingPunct="1">
        <a:defRPr sz="5668" kern="1200">
          <a:solidFill>
            <a:schemeClr val="tx1"/>
          </a:solidFill>
          <a:latin typeface="+mn-lt"/>
          <a:ea typeface="+mn-ea"/>
          <a:cs typeface="+mn-cs"/>
        </a:defRPr>
      </a:lvl6pPr>
      <a:lvl7pPr marL="8638337" algn="l" defTabSz="2879446" rtl="0" eaLnBrk="1" latinLnBrk="0" hangingPunct="1">
        <a:defRPr sz="5668" kern="1200">
          <a:solidFill>
            <a:schemeClr val="tx1"/>
          </a:solidFill>
          <a:latin typeface="+mn-lt"/>
          <a:ea typeface="+mn-ea"/>
          <a:cs typeface="+mn-cs"/>
        </a:defRPr>
      </a:lvl7pPr>
      <a:lvl8pPr marL="10078060" algn="l" defTabSz="2879446" rtl="0" eaLnBrk="1" latinLnBrk="0" hangingPunct="1">
        <a:defRPr sz="5668" kern="1200">
          <a:solidFill>
            <a:schemeClr val="tx1"/>
          </a:solidFill>
          <a:latin typeface="+mn-lt"/>
          <a:ea typeface="+mn-ea"/>
          <a:cs typeface="+mn-cs"/>
        </a:defRPr>
      </a:lvl8pPr>
      <a:lvl9pPr marL="11517782" algn="l" defTabSz="2879446" rtl="0" eaLnBrk="1" latinLnBrk="0" hangingPunct="1">
        <a:defRPr sz="56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diagramQuickStyle" Target="../diagrams/quickStyle1.xml"/><Relationship Id="rId26" Type="http://schemas.openxmlformats.org/officeDocument/2006/relationships/image" Target="../media/image18.png"/><Relationship Id="rId39" Type="http://schemas.openxmlformats.org/officeDocument/2006/relationships/image" Target="../media/image30.png"/><Relationship Id="rId21" Type="http://schemas.openxmlformats.org/officeDocument/2006/relationships/image" Target="../media/image13.png"/><Relationship Id="rId34" Type="http://schemas.openxmlformats.org/officeDocument/2006/relationships/image" Target="../media/image26.png"/><Relationship Id="rId42" Type="http://schemas.openxmlformats.org/officeDocument/2006/relationships/image" Target="../media/image33.png"/><Relationship Id="rId47" Type="http://schemas.openxmlformats.org/officeDocument/2006/relationships/image" Target="../media/image38.png"/><Relationship Id="rId50"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diagramData" Target="../diagrams/data1.xml"/><Relationship Id="rId29" Type="http://schemas.openxmlformats.org/officeDocument/2006/relationships/image" Target="../media/image21.jpeg"/><Relationship Id="rId11" Type="http://schemas.openxmlformats.org/officeDocument/2006/relationships/image" Target="../media/image8.png"/><Relationship Id="rId24" Type="http://schemas.openxmlformats.org/officeDocument/2006/relationships/image" Target="../media/image16.png"/><Relationship Id="rId32" Type="http://schemas.openxmlformats.org/officeDocument/2006/relationships/image" Target="../media/image24.png"/><Relationship Id="rId37" Type="http://schemas.openxmlformats.org/officeDocument/2006/relationships/image" Target="../media/image29.png"/><Relationship Id="rId40" Type="http://schemas.openxmlformats.org/officeDocument/2006/relationships/image" Target="../media/image31.png"/><Relationship Id="rId45"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5.png"/><Relationship Id="rId28" Type="http://schemas.openxmlformats.org/officeDocument/2006/relationships/image" Target="../media/image20.png"/><Relationship Id="rId36" Type="http://schemas.openxmlformats.org/officeDocument/2006/relationships/image" Target="../media/image28.png"/><Relationship Id="rId49" Type="http://schemas.openxmlformats.org/officeDocument/2006/relationships/image" Target="../media/image40.png"/><Relationship Id="rId10" Type="http://schemas.openxmlformats.org/officeDocument/2006/relationships/chart" Target="../charts/chart1.xml"/><Relationship Id="rId19" Type="http://schemas.openxmlformats.org/officeDocument/2006/relationships/diagramColors" Target="../diagrams/colors1.xml"/><Relationship Id="rId31" Type="http://schemas.openxmlformats.org/officeDocument/2006/relationships/image" Target="../media/image23.svg"/><Relationship Id="rId44"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1.tiff"/><Relationship Id="rId22" Type="http://schemas.openxmlformats.org/officeDocument/2006/relationships/image" Target="../media/image14.png"/><Relationship Id="rId27" Type="http://schemas.openxmlformats.org/officeDocument/2006/relationships/image" Target="../media/image19.svg"/><Relationship Id="rId30" Type="http://schemas.openxmlformats.org/officeDocument/2006/relationships/image" Target="../media/image22.png"/><Relationship Id="rId35" Type="http://schemas.openxmlformats.org/officeDocument/2006/relationships/image" Target="../media/image27.png"/><Relationship Id="rId43" Type="http://schemas.openxmlformats.org/officeDocument/2006/relationships/image" Target="../media/image34.png"/><Relationship Id="rId48" Type="http://schemas.openxmlformats.org/officeDocument/2006/relationships/image" Target="../media/image39.svg"/><Relationship Id="rId8" Type="http://schemas.openxmlformats.org/officeDocument/2006/relationships/image" Target="../media/image6.jpeg"/><Relationship Id="rId3"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diagramLayout" Target="../diagrams/layout1.xml"/><Relationship Id="rId25" Type="http://schemas.openxmlformats.org/officeDocument/2006/relationships/image" Target="../media/image17.png"/><Relationship Id="rId33" Type="http://schemas.openxmlformats.org/officeDocument/2006/relationships/image" Target="../media/image25.png"/><Relationship Id="rId38" Type="http://schemas.microsoft.com/office/2007/relationships/hdphoto" Target="../media/hdphoto1.wdp"/><Relationship Id="rId46" Type="http://schemas.openxmlformats.org/officeDocument/2006/relationships/image" Target="../media/image37.png"/><Relationship Id="rId20" Type="http://schemas.microsoft.com/office/2007/relationships/diagramDrawing" Target="../diagrams/drawing1.xml"/><Relationship Id="rId41"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 Same Side Corner Rectangle 42">
            <a:extLst>
              <a:ext uri="{FF2B5EF4-FFF2-40B4-BE49-F238E27FC236}">
                <a16:creationId xmlns:a16="http://schemas.microsoft.com/office/drawing/2014/main" id="{9021FC3F-6B72-B93C-52F6-AE6621C3547F}"/>
              </a:ext>
            </a:extLst>
          </p:cNvPr>
          <p:cNvSpPr/>
          <p:nvPr/>
        </p:nvSpPr>
        <p:spPr>
          <a:xfrm>
            <a:off x="-106326" y="-37159"/>
            <a:ext cx="28942931" cy="2254296"/>
          </a:xfrm>
          <a:prstGeom prst="round2SameRect">
            <a:avLst>
              <a:gd name="adj1" fmla="val 0"/>
              <a:gd name="adj2" fmla="val 21815"/>
            </a:avLst>
          </a:prstGeom>
          <a:solidFill>
            <a:srgbClr val="1F4E7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nvGrpSpPr>
          <p:cNvPr id="17" name="Group 16">
            <a:extLst>
              <a:ext uri="{FF2B5EF4-FFF2-40B4-BE49-F238E27FC236}">
                <a16:creationId xmlns:a16="http://schemas.microsoft.com/office/drawing/2014/main" id="{89D39031-6D41-0A23-6C5D-472EA3C0F954}"/>
              </a:ext>
            </a:extLst>
          </p:cNvPr>
          <p:cNvGrpSpPr/>
          <p:nvPr/>
        </p:nvGrpSpPr>
        <p:grpSpPr>
          <a:xfrm>
            <a:off x="9442648" y="36279585"/>
            <a:ext cx="3441554" cy="1849814"/>
            <a:chOff x="10416944" y="34431777"/>
            <a:chExt cx="3441554" cy="1849814"/>
          </a:xfrm>
        </p:grpSpPr>
        <p:pic>
          <p:nvPicPr>
            <p:cNvPr id="336" name="Picture 335">
              <a:extLst>
                <a:ext uri="{FF2B5EF4-FFF2-40B4-BE49-F238E27FC236}">
                  <a16:creationId xmlns:a16="http://schemas.microsoft.com/office/drawing/2014/main" id="{547FE409-25E3-8A59-C27D-6B853906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794" y="35931019"/>
              <a:ext cx="3181704" cy="350572"/>
            </a:xfrm>
            <a:prstGeom prst="rect">
              <a:avLst/>
            </a:prstGeom>
          </p:spPr>
        </p:pic>
        <p:pic>
          <p:nvPicPr>
            <p:cNvPr id="331" name="Picture 330" descr="Chart, line chart&#10;&#10;Description automatically generated">
              <a:extLst>
                <a:ext uri="{FF2B5EF4-FFF2-40B4-BE49-F238E27FC236}">
                  <a16:creationId xmlns:a16="http://schemas.microsoft.com/office/drawing/2014/main" id="{E4760A35-4230-7DCD-AED6-D3C5F0C5D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944" y="34431777"/>
              <a:ext cx="3343818" cy="1405448"/>
            </a:xfrm>
            <a:prstGeom prst="rect">
              <a:avLst/>
            </a:prstGeom>
          </p:spPr>
        </p:pic>
      </p:grpSp>
      <p:pic>
        <p:nvPicPr>
          <p:cNvPr id="5" name="Picture 4" descr="A picture containing engineering drawing&#10;&#10;Description automatically generated">
            <a:extLst>
              <a:ext uri="{FF2B5EF4-FFF2-40B4-BE49-F238E27FC236}">
                <a16:creationId xmlns:a16="http://schemas.microsoft.com/office/drawing/2014/main" id="{D0A37B70-94A7-4BDA-BA7B-1A15F320F2EB}"/>
              </a:ext>
            </a:extLst>
          </p:cNvPr>
          <p:cNvPicPr>
            <a:picLocks noChangeAspect="1"/>
          </p:cNvPicPr>
          <p:nvPr/>
        </p:nvPicPr>
        <p:blipFill rotWithShape="1">
          <a:blip r:embed="rId5">
            <a:extLst>
              <a:ext uri="{28A0092B-C50C-407E-A947-70E740481C1C}">
                <a14:useLocalDpi xmlns:a14="http://schemas.microsoft.com/office/drawing/2010/main" val="0"/>
              </a:ext>
            </a:extLst>
          </a:blip>
          <a:srcRect l="28094" t="40385" r="26238" b="4607"/>
          <a:stretch/>
        </p:blipFill>
        <p:spPr>
          <a:xfrm>
            <a:off x="7086888" y="25180625"/>
            <a:ext cx="2276821" cy="1842086"/>
          </a:xfrm>
          <a:prstGeom prst="rect">
            <a:avLst/>
          </a:prstGeom>
        </p:spPr>
      </p:pic>
      <p:sp>
        <p:nvSpPr>
          <p:cNvPr id="66" name="TextBox 65"/>
          <p:cNvSpPr txBox="1"/>
          <p:nvPr/>
        </p:nvSpPr>
        <p:spPr>
          <a:xfrm>
            <a:off x="862506" y="233322"/>
            <a:ext cx="27893435" cy="758669"/>
          </a:xfrm>
          <a:prstGeom prst="rect">
            <a:avLst/>
          </a:prstGeom>
          <a:noFill/>
        </p:spPr>
        <p:txBody>
          <a:bodyPr wrap="square" rtlCol="0">
            <a:spAutoFit/>
          </a:bodyPr>
          <a:lstStyle/>
          <a:p>
            <a:pPr algn="ctr">
              <a:tabLst>
                <a:tab pos="18889313" algn="l"/>
                <a:tab pos="27761111" algn="l"/>
              </a:tabLst>
            </a:pPr>
            <a:r>
              <a:rPr lang="en-US" sz="4330" b="1" dirty="0">
                <a:solidFill>
                  <a:schemeClr val="bg1"/>
                </a:solidFill>
                <a:latin typeface="Aptos" panose="020B0004020202020204" pitchFamily="34" charset="0"/>
                <a:cs typeface="Arial" panose="020B0604020202020204" pitchFamily="34" charset="0"/>
              </a:rPr>
              <a:t>Differences in Retro- and Orthonasal Olfaction in Rat Chemosensory Cortices</a:t>
            </a:r>
          </a:p>
        </p:txBody>
      </p:sp>
      <p:cxnSp>
        <p:nvCxnSpPr>
          <p:cNvPr id="68" name="Straight Connector 67"/>
          <p:cNvCxnSpPr>
            <a:cxnSpLocks/>
          </p:cNvCxnSpPr>
          <p:nvPr/>
        </p:nvCxnSpPr>
        <p:spPr>
          <a:xfrm>
            <a:off x="6978571" y="1145028"/>
            <a:ext cx="15169237" cy="0"/>
          </a:xfrm>
          <a:prstGeom prst="line">
            <a:avLst/>
          </a:prstGeom>
          <a:ln>
            <a:solidFill>
              <a:srgbClr val="C00000"/>
            </a:solidFill>
          </a:ln>
        </p:spPr>
        <p:style>
          <a:lnRef idx="1">
            <a:schemeClr val="accent3"/>
          </a:lnRef>
          <a:fillRef idx="0">
            <a:schemeClr val="accent3"/>
          </a:fillRef>
          <a:effectRef idx="0">
            <a:schemeClr val="accent3"/>
          </a:effectRef>
          <a:fontRef idx="minor">
            <a:schemeClr val="tx1"/>
          </a:fontRef>
        </p:style>
      </p:cxnSp>
      <p:sp>
        <p:nvSpPr>
          <p:cNvPr id="69" name="TextBox 68"/>
          <p:cNvSpPr txBox="1"/>
          <p:nvPr/>
        </p:nvSpPr>
        <p:spPr>
          <a:xfrm>
            <a:off x="6659566" y="1294485"/>
            <a:ext cx="15805075" cy="496161"/>
          </a:xfrm>
          <a:prstGeom prst="rect">
            <a:avLst/>
          </a:prstGeom>
          <a:noFill/>
        </p:spPr>
        <p:txBody>
          <a:bodyPr wrap="square" rtlCol="0">
            <a:spAutoFit/>
          </a:bodyPr>
          <a:lstStyle/>
          <a:p>
            <a:pPr algn="ctr"/>
            <a:r>
              <a:rPr lang="en-US" sz="2624" u="sng" dirty="0">
                <a:solidFill>
                  <a:schemeClr val="bg1"/>
                </a:solidFill>
                <a:latin typeface="Aptos" panose="020B0004020202020204" pitchFamily="34" charset="0"/>
              </a:rPr>
              <a:t>Thomas R. Gray</a:t>
            </a:r>
            <a:r>
              <a:rPr lang="en-US" sz="2624" baseline="30000" dirty="0">
                <a:solidFill>
                  <a:schemeClr val="bg1"/>
                </a:solidFill>
                <a:latin typeface="Aptos" panose="020B0004020202020204" pitchFamily="34" charset="0"/>
              </a:rPr>
              <a:t>1</a:t>
            </a:r>
            <a:r>
              <a:rPr lang="en-US" sz="2624" dirty="0">
                <a:solidFill>
                  <a:schemeClr val="bg1"/>
                </a:solidFill>
                <a:latin typeface="Aptos" panose="020B0004020202020204" pitchFamily="34" charset="0"/>
              </a:rPr>
              <a:t>, Isaac Goldstein</a:t>
            </a:r>
            <a:r>
              <a:rPr lang="en-US" sz="2624" baseline="30000" dirty="0">
                <a:solidFill>
                  <a:schemeClr val="bg1"/>
                </a:solidFill>
                <a:latin typeface="Aptos" panose="020B0004020202020204" pitchFamily="34" charset="0"/>
              </a:rPr>
              <a:t>1</a:t>
            </a:r>
            <a:r>
              <a:rPr lang="en-US" sz="2624" dirty="0">
                <a:solidFill>
                  <a:schemeClr val="bg1"/>
                </a:solidFill>
                <a:latin typeface="Aptos" panose="020B0004020202020204" pitchFamily="34" charset="0"/>
              </a:rPr>
              <a:t> and Donald B. Katz</a:t>
            </a:r>
            <a:r>
              <a:rPr lang="en-US" sz="2624" baseline="30000" dirty="0">
                <a:solidFill>
                  <a:schemeClr val="bg1"/>
                </a:solidFill>
                <a:latin typeface="Aptos" panose="020B0004020202020204" pitchFamily="34" charset="0"/>
              </a:rPr>
              <a:t>1,2</a:t>
            </a:r>
            <a:endParaRPr lang="en-US" sz="2624" dirty="0">
              <a:solidFill>
                <a:schemeClr val="bg1"/>
              </a:solidFill>
              <a:latin typeface="Aptos" panose="020B0004020202020204" pitchFamily="34" charset="0"/>
            </a:endParaRPr>
          </a:p>
        </p:txBody>
      </p:sp>
      <p:sp>
        <p:nvSpPr>
          <p:cNvPr id="334" name="Rounded Rectangle 333"/>
          <p:cNvSpPr/>
          <p:nvPr/>
        </p:nvSpPr>
        <p:spPr>
          <a:xfrm>
            <a:off x="385946" y="22991928"/>
            <a:ext cx="8738827" cy="637555"/>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525"/>
              </a:spcAft>
            </a:pPr>
            <a:r>
              <a:rPr lang="en-US" sz="2099" b="1" dirty="0">
                <a:solidFill>
                  <a:srgbClr val="000000"/>
                </a:solidFill>
                <a:latin typeface="Aptos" panose="020B0004020202020204" pitchFamily="34" charset="0"/>
                <a:ea typeface="Calibri" panose="020F0502020204030204" pitchFamily="34" charset="0"/>
                <a:cs typeface="Arial" panose="020B0604020202020204" pitchFamily="34" charset="0"/>
              </a:rPr>
              <a:t>Experimental Protocol for Retronasal Delivery</a:t>
            </a:r>
          </a:p>
        </p:txBody>
      </p:sp>
      <p:sp>
        <p:nvSpPr>
          <p:cNvPr id="374" name="Rounded Rectangle 373"/>
          <p:cNvSpPr/>
          <p:nvPr/>
        </p:nvSpPr>
        <p:spPr>
          <a:xfrm>
            <a:off x="112261" y="22744836"/>
            <a:ext cx="13930633" cy="16720667"/>
          </a:xfrm>
          <a:prstGeom prst="roundRect">
            <a:avLst>
              <a:gd name="adj" fmla="val 15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430" name="TextBox 429"/>
          <p:cNvSpPr txBox="1"/>
          <p:nvPr/>
        </p:nvSpPr>
        <p:spPr>
          <a:xfrm>
            <a:off x="14586215" y="2264110"/>
            <a:ext cx="13633346"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 Results</a:t>
            </a:r>
          </a:p>
        </p:txBody>
      </p:sp>
      <p:sp>
        <p:nvSpPr>
          <p:cNvPr id="419" name="Rounded Rectangle 418">
            <a:extLst>
              <a:ext uri="{FF2B5EF4-FFF2-40B4-BE49-F238E27FC236}">
                <a16:creationId xmlns:a16="http://schemas.microsoft.com/office/drawing/2014/main" id="{D60364D1-5A42-4942-8120-E22F6EE12F2C}"/>
              </a:ext>
            </a:extLst>
          </p:cNvPr>
          <p:cNvSpPr/>
          <p:nvPr/>
        </p:nvSpPr>
        <p:spPr>
          <a:xfrm>
            <a:off x="14661839" y="36952301"/>
            <a:ext cx="13674171" cy="548945"/>
          </a:xfrm>
          <a:prstGeom prst="roundRect">
            <a:avLst/>
          </a:prstGeom>
          <a:solidFill>
            <a:srgbClr val="1F4E79"/>
          </a:solidFill>
          <a:ln>
            <a:solidFill>
              <a:schemeClr val="tx1"/>
            </a:solidFill>
          </a:ln>
        </p:spPr>
        <p:txBody>
          <a:bodyPr wrap="square" rtlCol="0">
            <a:spAutoFit/>
          </a:bodyPr>
          <a:lstStyle/>
          <a:p>
            <a:pPr algn="ctr"/>
            <a:r>
              <a:rPr lang="en-US" sz="2624" b="1" dirty="0">
                <a:solidFill>
                  <a:schemeClr val="bg1"/>
                </a:solidFill>
                <a:latin typeface="Aptos" panose="020B0004020202020204" pitchFamily="34" charset="0"/>
                <a:cs typeface="Arial" panose="020B0604020202020204" pitchFamily="34" charset="0"/>
              </a:rPr>
              <a:t>Acknowledgments &amp; Citations</a:t>
            </a:r>
          </a:p>
        </p:txBody>
      </p:sp>
      <p:grpSp>
        <p:nvGrpSpPr>
          <p:cNvPr id="26" name="Group 25"/>
          <p:cNvGrpSpPr/>
          <p:nvPr/>
        </p:nvGrpSpPr>
        <p:grpSpPr>
          <a:xfrm>
            <a:off x="14456580" y="37556798"/>
            <a:ext cx="14103460" cy="1888613"/>
            <a:chOff x="29638559" y="30043579"/>
            <a:chExt cx="13723676" cy="2064092"/>
          </a:xfrm>
        </p:grpSpPr>
        <p:sp>
          <p:nvSpPr>
            <p:cNvPr id="21" name="Rectangle 20">
              <a:extLst>
                <a:ext uri="{FF2B5EF4-FFF2-40B4-BE49-F238E27FC236}">
                  <a16:creationId xmlns:a16="http://schemas.microsoft.com/office/drawing/2014/main" id="{619FB833-5BA3-416E-BA30-6DE6DBE62FBA}"/>
                </a:ext>
              </a:extLst>
            </p:cNvPr>
            <p:cNvSpPr/>
            <p:nvPr/>
          </p:nvSpPr>
          <p:spPr>
            <a:xfrm>
              <a:off x="29759906" y="30087066"/>
              <a:ext cx="13602329" cy="1936810"/>
            </a:xfrm>
            <a:prstGeom prst="rect">
              <a:avLst/>
            </a:prstGeom>
          </p:spPr>
          <p:txBody>
            <a:bodyPr wrap="square">
              <a:spAutoFit/>
            </a:bodyPr>
            <a:lstStyle/>
            <a:p>
              <a:pPr>
                <a:lnSpc>
                  <a:spcPct val="107000"/>
                </a:lnSpc>
                <a:spcAft>
                  <a:spcPts val="800"/>
                </a:spcAft>
              </a:pPr>
              <a:r>
                <a:rPr lang="en-US" sz="1400" dirty="0">
                  <a:latin typeface="Aptos" panose="020B0004020202020204" pitchFamily="34" charset="0"/>
                  <a:ea typeface="Calibri" panose="020F0502020204030204" pitchFamily="34" charset="0"/>
                  <a:cs typeface="Arial" panose="020B0604020202020204" pitchFamily="34" charset="0"/>
                </a:rPr>
                <a:t>We thank the Graduate Neuroscience Program and its staff. This work is supported by the NIDCD R01 Diversity Supplement (NIH 3R01DC007703-18S1) Brandeis Doctoral Training Grant “Neuroscience: From Channels to Behavior” (NIH </a:t>
              </a:r>
              <a:r>
                <a:rPr lang="en-US" sz="1400" dirty="0">
                  <a:latin typeface="Aptos" panose="020B0004020202020204" pitchFamily="34" charset="0"/>
                  <a:cs typeface="Arial" panose="020B0604020202020204" pitchFamily="34" charset="0"/>
                </a:rPr>
                <a:t>5T32MH019929-28). I would like to give thanks to Matt Wachowiak for designing and helping build the olfactometer, Joost Maier for giving invaluable insight on this project, and Don Katz for being a great mentor and teacher as I work through my thesis. This research was completed at Brandeis University. The Brandeis campus sits on land that was sacred to the Massachusetts nation, including four tribes existing today: the </a:t>
              </a:r>
              <a:r>
                <a:rPr lang="en-US" sz="1400" dirty="0" err="1">
                  <a:latin typeface="Aptos" panose="020B0004020202020204" pitchFamily="34" charset="0"/>
                  <a:cs typeface="Arial" panose="020B0604020202020204" pitchFamily="34" charset="0"/>
                </a:rPr>
                <a:t>Mattakeeset</a:t>
              </a:r>
              <a:r>
                <a:rPr lang="en-US" sz="1400" dirty="0">
                  <a:latin typeface="Aptos" panose="020B0004020202020204" pitchFamily="34" charset="0"/>
                  <a:cs typeface="Arial" panose="020B0604020202020204" pitchFamily="34" charset="0"/>
                </a:rPr>
                <a:t>, Natick, </a:t>
              </a:r>
              <a:r>
                <a:rPr lang="en-US" sz="1400" dirty="0" err="1">
                  <a:latin typeface="Aptos" panose="020B0004020202020204" pitchFamily="34" charset="0"/>
                  <a:cs typeface="Arial" panose="020B0604020202020204" pitchFamily="34" charset="0"/>
                </a:rPr>
                <a:t>Ponkapoag</a:t>
              </a:r>
              <a:r>
                <a:rPr lang="en-US" sz="1400" dirty="0">
                  <a:latin typeface="Aptos" panose="020B0004020202020204" pitchFamily="34" charset="0"/>
                  <a:cs typeface="Arial" panose="020B0604020202020204" pitchFamily="34" charset="0"/>
                </a:rPr>
                <a:t>, and </a:t>
              </a:r>
              <a:r>
                <a:rPr lang="en-US" sz="1400" dirty="0" err="1">
                  <a:latin typeface="Aptos" panose="020B0004020202020204" pitchFamily="34" charset="0"/>
                  <a:cs typeface="Arial" panose="020B0604020202020204" pitchFamily="34" charset="0"/>
                </a:rPr>
                <a:t>Namasket</a:t>
              </a:r>
              <a:r>
                <a:rPr lang="en-US" sz="1400" dirty="0">
                  <a:latin typeface="Aptos" panose="020B0004020202020204" pitchFamily="34" charset="0"/>
                  <a:cs typeface="Arial" panose="020B0604020202020204" pitchFamily="34" charset="0"/>
                </a:rPr>
                <a:t>. Both Native Americans and Africans were enslaved in the colony of Massachusetts</a:t>
              </a:r>
              <a:r>
                <a:rPr lang="en-US" sz="1200" dirty="0">
                  <a:latin typeface="Aptos" panose="020B0004020202020204" pitchFamily="34" charset="0"/>
                  <a:cs typeface="Arial" panose="020B0604020202020204" pitchFamily="34" charset="0"/>
                </a:rPr>
                <a:t>.</a:t>
              </a:r>
            </a:p>
            <a:p>
              <a:pPr>
                <a:lnSpc>
                  <a:spcPct val="107000"/>
                </a:lnSpc>
                <a:spcAft>
                  <a:spcPts val="800"/>
                </a:spcAft>
              </a:pPr>
              <a:r>
                <a:rPr lang="en-US" sz="1312" dirty="0">
                  <a:latin typeface="Aptos" panose="020B0004020202020204" pitchFamily="34" charset="0"/>
                  <a:cs typeface="Arial"/>
                </a:rPr>
                <a:t>[1] </a:t>
              </a:r>
              <a:r>
                <a:rPr lang="en-US" sz="1312" dirty="0">
                  <a:latin typeface="Aptos" panose="020B0004020202020204" pitchFamily="34" charset="0"/>
                  <a:cs typeface="Arial" panose="020B0604020202020204" pitchFamily="34" charset="0"/>
                </a:rPr>
                <a:t>Maier et al. 2015. </a:t>
              </a:r>
              <a:r>
                <a:rPr lang="en-US" sz="1312" dirty="0" err="1">
                  <a:latin typeface="Aptos" panose="020B0004020202020204" pitchFamily="34" charset="0"/>
                  <a:cs typeface="Arial" panose="020B0604020202020204" pitchFamily="34" charset="0"/>
                </a:rPr>
                <a:t>doi</a:t>
              </a:r>
              <a:r>
                <a:rPr lang="en-US" sz="1312" dirty="0">
                  <a:latin typeface="Aptos" panose="020B0004020202020204" pitchFamily="34" charset="0"/>
                  <a:cs typeface="Arial" panose="020B0604020202020204" pitchFamily="34" charset="0"/>
                </a:rPr>
                <a:t>: 10.1016/j.cub.2015.08.060.; [2] Blankenship </a:t>
              </a:r>
              <a:r>
                <a:rPr lang="en-US" sz="1312" dirty="0">
                  <a:latin typeface="Aptos" panose="020B0004020202020204" pitchFamily="34" charset="0"/>
                  <a:cs typeface="Arial"/>
                </a:rPr>
                <a:t>et al., 2019. doi:10.1016/j.cub.2018.11.011; [3] </a:t>
              </a:r>
              <a:r>
                <a:rPr lang="en-US" sz="1312" dirty="0">
                  <a:latin typeface="Aptos" panose="020B0004020202020204" pitchFamily="34" charset="0"/>
                  <a:cs typeface="Arial" panose="020B0604020202020204" pitchFamily="34" charset="0"/>
                </a:rPr>
                <a:t>Womelsdorf et al., 2007. DOI: 10.1126/science.1139597; </a:t>
              </a:r>
              <a:r>
                <a:rPr lang="en-US" sz="1312" dirty="0">
                  <a:latin typeface="Aptos" panose="020B0004020202020204" pitchFamily="34" charset="0"/>
                  <a:cs typeface="Arial"/>
                </a:rPr>
                <a:t>[4] Mahmood et al. 2022 in Review</a:t>
              </a:r>
            </a:p>
          </p:txBody>
        </p:sp>
        <p:sp>
          <p:nvSpPr>
            <p:cNvPr id="377" name="Rounded Rectangle 376">
              <a:extLst>
                <a:ext uri="{FF2B5EF4-FFF2-40B4-BE49-F238E27FC236}">
                  <a16:creationId xmlns:a16="http://schemas.microsoft.com/office/drawing/2014/main" id="{872CEBE1-3DC3-411F-8E3E-8D919A6D93E6}"/>
                </a:ext>
              </a:extLst>
            </p:cNvPr>
            <p:cNvSpPr/>
            <p:nvPr/>
          </p:nvSpPr>
          <p:spPr>
            <a:xfrm>
              <a:off x="29638559" y="30043579"/>
              <a:ext cx="13705412" cy="2064092"/>
            </a:xfrm>
            <a:prstGeom prst="roundRect">
              <a:avLst>
                <a:gd name="adj" fmla="val 7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grpSp>
      <p:cxnSp>
        <p:nvCxnSpPr>
          <p:cNvPr id="23" name="Straight Connector 22">
            <a:extLst>
              <a:ext uri="{FF2B5EF4-FFF2-40B4-BE49-F238E27FC236}">
                <a16:creationId xmlns:a16="http://schemas.microsoft.com/office/drawing/2014/main" id="{9A39C2C3-1742-4F3A-BDA7-6CDE79BD142E}"/>
              </a:ext>
            </a:extLst>
          </p:cNvPr>
          <p:cNvCxnSpPr>
            <a:cxnSpLocks/>
          </p:cNvCxnSpPr>
          <p:nvPr/>
        </p:nvCxnSpPr>
        <p:spPr>
          <a:xfrm>
            <a:off x="3123446" y="26734322"/>
            <a:ext cx="1309170" cy="0"/>
          </a:xfrm>
          <a:prstGeom prst="line">
            <a:avLst/>
          </a:prstGeom>
          <a:ln w="12700"/>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B5F48E31-3D22-4E92-B255-7BAF636705A9}"/>
              </a:ext>
            </a:extLst>
          </p:cNvPr>
          <p:cNvSpPr txBox="1"/>
          <p:nvPr/>
        </p:nvSpPr>
        <p:spPr>
          <a:xfrm>
            <a:off x="220752" y="21849345"/>
            <a:ext cx="13699372"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Approach</a:t>
            </a:r>
          </a:p>
        </p:txBody>
      </p:sp>
      <p:sp>
        <p:nvSpPr>
          <p:cNvPr id="176" name="TextBox 175">
            <a:extLst>
              <a:ext uri="{FF2B5EF4-FFF2-40B4-BE49-F238E27FC236}">
                <a16:creationId xmlns:a16="http://schemas.microsoft.com/office/drawing/2014/main" id="{B486BD21-33C6-473D-B5BB-16C7162E2A28}"/>
              </a:ext>
            </a:extLst>
          </p:cNvPr>
          <p:cNvSpPr txBox="1"/>
          <p:nvPr/>
        </p:nvSpPr>
        <p:spPr>
          <a:xfrm>
            <a:off x="9934432" y="1730854"/>
            <a:ext cx="13954843" cy="415370"/>
          </a:xfrm>
          <a:prstGeom prst="rect">
            <a:avLst/>
          </a:prstGeom>
          <a:noFill/>
        </p:spPr>
        <p:txBody>
          <a:bodyPr wrap="square" rtlCol="0">
            <a:spAutoFit/>
          </a:bodyPr>
          <a:lstStyle/>
          <a:p>
            <a:r>
              <a:rPr lang="en-US" sz="2099" dirty="0">
                <a:solidFill>
                  <a:schemeClr val="bg1"/>
                </a:solidFill>
                <a:latin typeface="Aptos" panose="020B0004020202020204" pitchFamily="34" charset="0"/>
                <a:ea typeface="Cambria" panose="02040503050406030204" pitchFamily="18" charset="0"/>
                <a:cs typeface="Times New Roman" panose="02020603050405020304" pitchFamily="18" charset="0"/>
              </a:rPr>
              <a:t>1. Volen Center for Complex Systems 2. Psychology Department, Brandeis University, Waltham, MA</a:t>
            </a:r>
          </a:p>
        </p:txBody>
      </p:sp>
      <p:sp>
        <p:nvSpPr>
          <p:cNvPr id="15" name="Rounded Rectangle 14">
            <a:extLst>
              <a:ext uri="{FF2B5EF4-FFF2-40B4-BE49-F238E27FC236}">
                <a16:creationId xmlns:a16="http://schemas.microsoft.com/office/drawing/2014/main" id="{54829219-6FB6-443E-A819-664ABF8FDF6E}"/>
              </a:ext>
            </a:extLst>
          </p:cNvPr>
          <p:cNvSpPr/>
          <p:nvPr/>
        </p:nvSpPr>
        <p:spPr>
          <a:xfrm>
            <a:off x="14650117" y="28097124"/>
            <a:ext cx="13574673"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Future Directions</a:t>
            </a:r>
          </a:p>
        </p:txBody>
      </p:sp>
      <p:sp>
        <p:nvSpPr>
          <p:cNvPr id="158" name="TextBox 157">
            <a:extLst>
              <a:ext uri="{FF2B5EF4-FFF2-40B4-BE49-F238E27FC236}">
                <a16:creationId xmlns:a16="http://schemas.microsoft.com/office/drawing/2014/main" id="{450E3027-9A75-42DF-A8C8-84F44C5A94C5}"/>
              </a:ext>
            </a:extLst>
          </p:cNvPr>
          <p:cNvSpPr txBox="1"/>
          <p:nvPr/>
        </p:nvSpPr>
        <p:spPr>
          <a:xfrm>
            <a:off x="7020736" y="23878954"/>
            <a:ext cx="2702210" cy="294248"/>
          </a:xfrm>
          <a:prstGeom prst="rect">
            <a:avLst/>
          </a:prstGeom>
          <a:noFill/>
        </p:spPr>
        <p:txBody>
          <a:bodyPr wrap="square" rtlCol="0">
            <a:spAutoFit/>
          </a:bodyPr>
          <a:lstStyle/>
          <a:p>
            <a:pPr algn="ctr"/>
            <a:r>
              <a:rPr lang="en-US" sz="1312" b="1" dirty="0">
                <a:latin typeface="Aptos" panose="020B0004020202020204" pitchFamily="34" charset="0"/>
              </a:rPr>
              <a:t>Experimental Chamber</a:t>
            </a:r>
          </a:p>
        </p:txBody>
      </p:sp>
      <p:sp>
        <p:nvSpPr>
          <p:cNvPr id="14" name="TextBox 13">
            <a:extLst>
              <a:ext uri="{FF2B5EF4-FFF2-40B4-BE49-F238E27FC236}">
                <a16:creationId xmlns:a16="http://schemas.microsoft.com/office/drawing/2014/main" id="{CFC41A41-8924-3033-6345-5D321146481F}"/>
              </a:ext>
            </a:extLst>
          </p:cNvPr>
          <p:cNvSpPr txBox="1"/>
          <p:nvPr/>
        </p:nvSpPr>
        <p:spPr>
          <a:xfrm>
            <a:off x="10162743" y="22930104"/>
            <a:ext cx="3290822" cy="597087"/>
          </a:xfrm>
          <a:prstGeom prst="rect">
            <a:avLst/>
          </a:prstGeom>
          <a:noFill/>
          <a:ln w="19050">
            <a:solidFill>
              <a:schemeClr val="tx1"/>
            </a:solidFill>
          </a:ln>
        </p:spPr>
        <p:txBody>
          <a:bodyPr wrap="square" rtlCol="0">
            <a:spAutoFit/>
          </a:bodyPr>
          <a:lstStyle/>
          <a:p>
            <a:pPr algn="ctr"/>
            <a:r>
              <a:rPr lang="en-US" sz="1640" b="1" dirty="0">
                <a:latin typeface="Aptos" panose="020B0004020202020204" pitchFamily="34" charset="0"/>
              </a:rPr>
              <a:t>Passive Retronasal Stimulus Delivery</a:t>
            </a:r>
          </a:p>
        </p:txBody>
      </p:sp>
      <p:sp>
        <p:nvSpPr>
          <p:cNvPr id="18" name="Rectangle 17">
            <a:extLst>
              <a:ext uri="{FF2B5EF4-FFF2-40B4-BE49-F238E27FC236}">
                <a16:creationId xmlns:a16="http://schemas.microsoft.com/office/drawing/2014/main" id="{17AC6E2D-985F-97A0-3854-914C0CA9EABC}"/>
              </a:ext>
            </a:extLst>
          </p:cNvPr>
          <p:cNvSpPr/>
          <p:nvPr/>
        </p:nvSpPr>
        <p:spPr>
          <a:xfrm>
            <a:off x="5741576" y="24903381"/>
            <a:ext cx="449525" cy="35410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4761" dirty="0">
              <a:latin typeface="Aptos" panose="020B0004020202020204" pitchFamily="34" charset="0"/>
            </a:endParaRPr>
          </a:p>
        </p:txBody>
      </p:sp>
      <p:sp>
        <p:nvSpPr>
          <p:cNvPr id="22" name="TextBox 21">
            <a:extLst>
              <a:ext uri="{FF2B5EF4-FFF2-40B4-BE49-F238E27FC236}">
                <a16:creationId xmlns:a16="http://schemas.microsoft.com/office/drawing/2014/main" id="{34F4AC04-85A0-57AF-B35F-47EF94743D62}"/>
              </a:ext>
            </a:extLst>
          </p:cNvPr>
          <p:cNvSpPr txBox="1"/>
          <p:nvPr/>
        </p:nvSpPr>
        <p:spPr>
          <a:xfrm>
            <a:off x="10936826" y="24307519"/>
            <a:ext cx="1876309" cy="496161"/>
          </a:xfrm>
          <a:prstGeom prst="rect">
            <a:avLst/>
          </a:prstGeom>
          <a:noFill/>
        </p:spPr>
        <p:txBody>
          <a:bodyPr wrap="square" rtlCol="0">
            <a:spAutoFit/>
          </a:bodyPr>
          <a:lstStyle/>
          <a:p>
            <a:pPr algn="ctr"/>
            <a:r>
              <a:rPr lang="en-US" sz="1312" b="1" dirty="0">
                <a:latin typeface="Aptos" panose="020B0004020202020204" pitchFamily="34" charset="0"/>
              </a:rPr>
              <a:t>40 Trials = Water</a:t>
            </a:r>
          </a:p>
          <a:p>
            <a:pPr algn="ctr"/>
            <a:r>
              <a:rPr lang="en-US" sz="1312" b="1" dirty="0">
                <a:latin typeface="Aptos" panose="020B0004020202020204" pitchFamily="34" charset="0"/>
              </a:rPr>
              <a:t>40 Trials = EB in Water</a:t>
            </a:r>
          </a:p>
        </p:txBody>
      </p:sp>
      <p:sp>
        <p:nvSpPr>
          <p:cNvPr id="1117" name="Can 1116">
            <a:extLst>
              <a:ext uri="{FF2B5EF4-FFF2-40B4-BE49-F238E27FC236}">
                <a16:creationId xmlns:a16="http://schemas.microsoft.com/office/drawing/2014/main" id="{507CD961-1BFC-E157-F5FE-F0C44125DB19}"/>
              </a:ext>
            </a:extLst>
          </p:cNvPr>
          <p:cNvSpPr/>
          <p:nvPr/>
        </p:nvSpPr>
        <p:spPr>
          <a:xfrm>
            <a:off x="4978904" y="23844909"/>
            <a:ext cx="321953" cy="971263"/>
          </a:xfrm>
          <a:prstGeom prst="ca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b="1" u="sng">
              <a:latin typeface="Aptos" panose="020B0004020202020204" pitchFamily="34" charset="0"/>
            </a:endParaRPr>
          </a:p>
        </p:txBody>
      </p:sp>
      <p:sp>
        <p:nvSpPr>
          <p:cNvPr id="252" name="TextBox 251"/>
          <p:cNvSpPr txBox="1"/>
          <p:nvPr/>
        </p:nvSpPr>
        <p:spPr>
          <a:xfrm>
            <a:off x="544724" y="27360788"/>
            <a:ext cx="9445457" cy="980525"/>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5. (Left) </a:t>
            </a:r>
            <a:r>
              <a:rPr lang="en-US" sz="1443" dirty="0">
                <a:latin typeface="Aptos" panose="020B0004020202020204" pitchFamily="34" charset="0"/>
                <a:cs typeface="Arial" panose="020B0604020202020204" pitchFamily="34" charset="0"/>
              </a:rPr>
              <a:t>Dual site drivable electrode array. 6 days after surgery rats are water deprived (given 20mL for 24 hours). On days 7 &amp; 8, rats are given water through an intraoral cannula (IOC). </a:t>
            </a:r>
            <a:r>
              <a:rPr lang="en-US" sz="1443" b="1" dirty="0">
                <a:latin typeface="Aptos" panose="020B0004020202020204" pitchFamily="34" charset="0"/>
                <a:cs typeface="Arial" panose="020B0604020202020204" pitchFamily="34" charset="0"/>
              </a:rPr>
              <a:t>(Right) </a:t>
            </a:r>
            <a:r>
              <a:rPr lang="en-US" sz="1443" dirty="0">
                <a:latin typeface="Aptos" panose="020B0004020202020204" pitchFamily="34" charset="0"/>
                <a:cs typeface="Arial" panose="020B0604020202020204" pitchFamily="34" charset="0"/>
              </a:rPr>
              <a:t>On days 9-11, rats are given 0.01% Ethyl Butyrate dissolved in water, and water. Spontaneous activity (</a:t>
            </a:r>
            <a:r>
              <a:rPr lang="en-US" sz="1443" dirty="0" err="1">
                <a:latin typeface="Aptos" panose="020B0004020202020204" pitchFamily="34" charset="0"/>
                <a:cs typeface="Arial" panose="020B0604020202020204" pitchFamily="34" charset="0"/>
              </a:rPr>
              <a:t>Spont</a:t>
            </a:r>
            <a:r>
              <a:rPr lang="en-US" sz="1443" dirty="0">
                <a:latin typeface="Aptos" panose="020B0004020202020204" pitchFamily="34" charset="0"/>
                <a:cs typeface="Arial" panose="020B0604020202020204" pitchFamily="34" charset="0"/>
              </a:rPr>
              <a:t>) is also recorded as a control at the beginning of the experiment.</a:t>
            </a:r>
            <a:endParaRPr lang="en-US" sz="1443" i="1" dirty="0">
              <a:latin typeface="Aptos" panose="020B00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DDAAC0F-C0C3-4203-8F78-0948702301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1" t="42087" r="76820" b="42855"/>
          <a:stretch/>
        </p:blipFill>
        <p:spPr bwMode="auto">
          <a:xfrm>
            <a:off x="2802498" y="24800564"/>
            <a:ext cx="1914321" cy="1926976"/>
          </a:xfrm>
          <a:prstGeom prst="rect">
            <a:avLst/>
          </a:prstGeom>
          <a:noFill/>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81858D78-67BE-4141-874B-A38504E4F053}"/>
              </a:ext>
            </a:extLst>
          </p:cNvPr>
          <p:cNvSpPr txBox="1"/>
          <p:nvPr/>
        </p:nvSpPr>
        <p:spPr>
          <a:xfrm>
            <a:off x="2798214" y="24626031"/>
            <a:ext cx="1355388" cy="496161"/>
          </a:xfrm>
          <a:prstGeom prst="rect">
            <a:avLst/>
          </a:prstGeom>
          <a:noFill/>
        </p:spPr>
        <p:txBody>
          <a:bodyPr wrap="square" rtlCol="0">
            <a:spAutoFit/>
          </a:bodyPr>
          <a:lstStyle/>
          <a:p>
            <a:pPr algn="ctr"/>
            <a:r>
              <a:rPr lang="en-US" sz="1312" b="1" dirty="0">
                <a:latin typeface="Aptos" panose="020B0004020202020204" pitchFamily="34" charset="0"/>
              </a:rPr>
              <a:t>20mL of water over 24hr</a:t>
            </a:r>
          </a:p>
        </p:txBody>
      </p:sp>
      <p:pic>
        <p:nvPicPr>
          <p:cNvPr id="90" name="Picture 89">
            <a:extLst>
              <a:ext uri="{FF2B5EF4-FFF2-40B4-BE49-F238E27FC236}">
                <a16:creationId xmlns:a16="http://schemas.microsoft.com/office/drawing/2014/main" id="{A9E9E120-1402-4492-A6DC-6FCB7EB771E9}"/>
              </a:ext>
            </a:extLst>
          </p:cNvPr>
          <p:cNvPicPr>
            <a:picLocks noChangeAspect="1"/>
          </p:cNvPicPr>
          <p:nvPr/>
        </p:nvPicPr>
        <p:blipFill rotWithShape="1">
          <a:blip r:embed="rId7"/>
          <a:srcRect t="14072" r="27664" b="44659"/>
          <a:stretch/>
        </p:blipFill>
        <p:spPr>
          <a:xfrm rot="20823414">
            <a:off x="3841749" y="25912450"/>
            <a:ext cx="146575" cy="106155"/>
          </a:xfrm>
          <a:prstGeom prst="rect">
            <a:avLst/>
          </a:prstGeom>
        </p:spPr>
      </p:pic>
      <p:sp>
        <p:nvSpPr>
          <p:cNvPr id="159" name="TextBox 158">
            <a:extLst>
              <a:ext uri="{FF2B5EF4-FFF2-40B4-BE49-F238E27FC236}">
                <a16:creationId xmlns:a16="http://schemas.microsoft.com/office/drawing/2014/main" id="{58FE696D-18BC-4CBE-AF0B-9DA19B322664}"/>
              </a:ext>
            </a:extLst>
          </p:cNvPr>
          <p:cNvSpPr txBox="1"/>
          <p:nvPr/>
        </p:nvSpPr>
        <p:spPr>
          <a:xfrm>
            <a:off x="2560284" y="23896490"/>
            <a:ext cx="2757344" cy="294248"/>
          </a:xfrm>
          <a:prstGeom prst="rect">
            <a:avLst/>
          </a:prstGeom>
          <a:noFill/>
        </p:spPr>
        <p:txBody>
          <a:bodyPr wrap="square" rtlCol="0">
            <a:spAutoFit/>
          </a:bodyPr>
          <a:lstStyle/>
          <a:p>
            <a:pPr algn="ctr"/>
            <a:r>
              <a:rPr lang="en-US" sz="1312" b="1" dirty="0">
                <a:latin typeface="Aptos" panose="020B0004020202020204" pitchFamily="34" charset="0"/>
              </a:rPr>
              <a:t>Water Deprivation</a:t>
            </a:r>
          </a:p>
        </p:txBody>
      </p:sp>
      <p:pic>
        <p:nvPicPr>
          <p:cNvPr id="204" name="Picture 203" descr="Diagram&#10;&#10;Description automatically generated">
            <a:extLst>
              <a:ext uri="{FF2B5EF4-FFF2-40B4-BE49-F238E27FC236}">
                <a16:creationId xmlns:a16="http://schemas.microsoft.com/office/drawing/2014/main" id="{B66F7F24-AF0A-6769-6AE0-08697FA996E6}"/>
              </a:ext>
            </a:extLst>
          </p:cNvPr>
          <p:cNvPicPr>
            <a:picLocks noChangeAspect="1"/>
          </p:cNvPicPr>
          <p:nvPr/>
        </p:nvPicPr>
        <p:blipFill rotWithShape="1">
          <a:blip r:embed="rId8">
            <a:extLst>
              <a:ext uri="{28A0092B-C50C-407E-A947-70E740481C1C}">
                <a14:useLocalDpi xmlns:a14="http://schemas.microsoft.com/office/drawing/2010/main" val="0"/>
              </a:ext>
            </a:extLst>
          </a:blip>
          <a:srcRect l="2586" r="51991" b="55783"/>
          <a:stretch/>
        </p:blipFill>
        <p:spPr>
          <a:xfrm>
            <a:off x="9891895" y="34194136"/>
            <a:ext cx="2517755" cy="1799872"/>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EC0D4DCC-35A6-47F7-9B92-2F8285AB899A}"/>
              </a:ext>
            </a:extLst>
          </p:cNvPr>
          <p:cNvPicPr>
            <a:picLocks noChangeAspect="1"/>
          </p:cNvPicPr>
          <p:nvPr/>
        </p:nvPicPr>
        <p:blipFill rotWithShape="1">
          <a:blip r:embed="rId9">
            <a:extLst>
              <a:ext uri="{28A0092B-C50C-407E-A947-70E740481C1C}">
                <a14:useLocalDpi xmlns:a14="http://schemas.microsoft.com/office/drawing/2010/main" val="0"/>
              </a:ext>
            </a:extLst>
          </a:blip>
          <a:srcRect t="13708" r="48624"/>
          <a:stretch/>
        </p:blipFill>
        <p:spPr>
          <a:xfrm>
            <a:off x="9573581" y="4528269"/>
            <a:ext cx="2769017" cy="2254027"/>
          </a:xfrm>
          <a:prstGeom prst="rect">
            <a:avLst/>
          </a:prstGeom>
        </p:spPr>
      </p:pic>
      <p:sp>
        <p:nvSpPr>
          <p:cNvPr id="73" name="Rounded Rectangle 72"/>
          <p:cNvSpPr/>
          <p:nvPr/>
        </p:nvSpPr>
        <p:spPr>
          <a:xfrm>
            <a:off x="8484848" y="3216246"/>
            <a:ext cx="5389488" cy="75298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Orthonasal and Retronasal Olfaction in Mammals</a:t>
            </a:r>
          </a:p>
        </p:txBody>
      </p:sp>
      <p:sp>
        <p:nvSpPr>
          <p:cNvPr id="115" name="TextBox 114"/>
          <p:cNvSpPr txBox="1"/>
          <p:nvPr/>
        </p:nvSpPr>
        <p:spPr>
          <a:xfrm>
            <a:off x="321826" y="2270008"/>
            <a:ext cx="13530124"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Introduction &amp; Background</a:t>
            </a:r>
          </a:p>
        </p:txBody>
      </p:sp>
      <p:graphicFrame>
        <p:nvGraphicFramePr>
          <p:cNvPr id="418" name="Chart 417"/>
          <p:cNvGraphicFramePr>
            <a:graphicFrameLocks/>
          </p:cNvGraphicFramePr>
          <p:nvPr>
            <p:extLst>
              <p:ext uri="{D42A27DB-BD31-4B8C-83A1-F6EECF244321}">
                <p14:modId xmlns:p14="http://schemas.microsoft.com/office/powerpoint/2010/main" val="3499186855"/>
              </p:ext>
            </p:extLst>
          </p:nvPr>
        </p:nvGraphicFramePr>
        <p:xfrm>
          <a:off x="10536417" y="37475246"/>
          <a:ext cx="575651" cy="339728"/>
        </p:xfrm>
        <a:graphic>
          <a:graphicData uri="http://schemas.openxmlformats.org/drawingml/2006/chart">
            <c:chart xmlns:c="http://schemas.openxmlformats.org/drawingml/2006/chart" xmlns:r="http://schemas.openxmlformats.org/officeDocument/2006/relationships" r:id="rId10"/>
          </a:graphicData>
        </a:graphic>
      </p:graphicFrame>
      <p:sp>
        <p:nvSpPr>
          <p:cNvPr id="304" name="Rounded Rectangle 303"/>
          <p:cNvSpPr/>
          <p:nvPr/>
        </p:nvSpPr>
        <p:spPr>
          <a:xfrm>
            <a:off x="220752" y="3220958"/>
            <a:ext cx="8156081" cy="73983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Optogenetic Inhibition of Gustatory Cortex Influences Piriform Cortex</a:t>
            </a:r>
          </a:p>
        </p:txBody>
      </p:sp>
      <p:sp>
        <p:nvSpPr>
          <p:cNvPr id="305" name="TextBox 304"/>
          <p:cNvSpPr txBox="1"/>
          <p:nvPr/>
        </p:nvSpPr>
        <p:spPr>
          <a:xfrm>
            <a:off x="205925" y="8146103"/>
            <a:ext cx="8205863" cy="1202573"/>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1. (Left) </a:t>
            </a:r>
            <a:r>
              <a:rPr lang="en-US" sz="1443" dirty="0">
                <a:latin typeface="Aptos" panose="020B0004020202020204" pitchFamily="34" charset="0"/>
                <a:cs typeface="Arial" panose="020B0604020202020204" pitchFamily="34" charset="0"/>
              </a:rPr>
              <a:t>Solid lines demarcate a known connection and influence of one area on another. Dotted lines indicate an uncharacterized but predicted connection. </a:t>
            </a:r>
            <a:r>
              <a:rPr lang="en-US" sz="1443" b="1" dirty="0">
                <a:latin typeface="Aptos" panose="020B0004020202020204" pitchFamily="34" charset="0"/>
                <a:cs typeface="Arial" panose="020B0604020202020204" pitchFamily="34" charset="0"/>
              </a:rPr>
              <a:t>(Right) </a:t>
            </a:r>
            <a:r>
              <a:rPr lang="en-US" sz="1443" dirty="0">
                <a:latin typeface="Aptos" panose="020B0004020202020204" pitchFamily="34" charset="0"/>
                <a:cs typeface="Arial" panose="020B0604020202020204" pitchFamily="34" charset="0"/>
              </a:rPr>
              <a:t>Functional connectivity diagram of gustatory cortex (GC) and piriform cortex (PC) describing a previous experiment</a:t>
            </a:r>
            <a:r>
              <a:rPr lang="en-US" sz="1443" baseline="30000" dirty="0">
                <a:latin typeface="Aptos" panose="020B0004020202020204" pitchFamily="34" charset="0"/>
                <a:cs typeface="Arial" panose="020B0604020202020204" pitchFamily="34" charset="0"/>
              </a:rPr>
              <a:t>1</a:t>
            </a:r>
            <a:r>
              <a:rPr lang="en-US" sz="1443" dirty="0">
                <a:latin typeface="Aptos" panose="020B0004020202020204" pitchFamily="34" charset="0"/>
                <a:cs typeface="Arial" panose="020B0604020202020204" pitchFamily="34" charset="0"/>
              </a:rPr>
              <a:t> where GC excitatory neurons were inhibited with optogenetics and PC neurons were recorded from with single channel electrodes.</a:t>
            </a:r>
          </a:p>
        </p:txBody>
      </p:sp>
      <p:sp>
        <p:nvSpPr>
          <p:cNvPr id="332" name="Rectangle 331">
            <a:extLst>
              <a:ext uri="{FF2B5EF4-FFF2-40B4-BE49-F238E27FC236}">
                <a16:creationId xmlns:a16="http://schemas.microsoft.com/office/drawing/2014/main" id="{CE99EAA6-67AA-4CEE-9E97-A1E7A7DB01C5}"/>
              </a:ext>
            </a:extLst>
          </p:cNvPr>
          <p:cNvSpPr/>
          <p:nvPr/>
        </p:nvSpPr>
        <p:spPr>
          <a:xfrm>
            <a:off x="9524507" y="6479629"/>
            <a:ext cx="4303405" cy="350074"/>
          </a:xfrm>
          <a:prstGeom prst="rect">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7" dirty="0">
                <a:solidFill>
                  <a:schemeClr val="tx1"/>
                </a:solidFill>
                <a:latin typeface="Aptos" panose="020B0004020202020204" pitchFamily="34" charset="0"/>
                <a:cs typeface="Arial" panose="020B0604020202020204" pitchFamily="34" charset="0"/>
              </a:rPr>
              <a:t>Retronasal Olfaction</a:t>
            </a:r>
          </a:p>
        </p:txBody>
      </p:sp>
      <p:sp>
        <p:nvSpPr>
          <p:cNvPr id="4" name="Rounded Rectangle 3">
            <a:extLst>
              <a:ext uri="{FF2B5EF4-FFF2-40B4-BE49-F238E27FC236}">
                <a16:creationId xmlns:a16="http://schemas.microsoft.com/office/drawing/2014/main" id="{A8168E61-9071-2785-A35E-280E801759FD}"/>
              </a:ext>
            </a:extLst>
          </p:cNvPr>
          <p:cNvSpPr/>
          <p:nvPr/>
        </p:nvSpPr>
        <p:spPr>
          <a:xfrm>
            <a:off x="382232" y="33561175"/>
            <a:ext cx="13409311" cy="432692"/>
          </a:xfrm>
          <a:prstGeom prst="roundRect">
            <a:avLst/>
          </a:prstGeom>
          <a:solidFill>
            <a:schemeClr val="bg1">
              <a:lumMod val="8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PSTH and Phase Coherence Analyses</a:t>
            </a:r>
          </a:p>
        </p:txBody>
      </p:sp>
      <p:sp>
        <p:nvSpPr>
          <p:cNvPr id="12" name="Rounded Rectangle 11"/>
          <p:cNvSpPr/>
          <p:nvPr/>
        </p:nvSpPr>
        <p:spPr>
          <a:xfrm>
            <a:off x="112737" y="3082217"/>
            <a:ext cx="13906931" cy="6274524"/>
          </a:xfrm>
          <a:prstGeom prst="roundRect">
            <a:avLst>
              <a:gd name="adj" fmla="val 34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50" name="Oval 49">
            <a:extLst>
              <a:ext uri="{FF2B5EF4-FFF2-40B4-BE49-F238E27FC236}">
                <a16:creationId xmlns:a16="http://schemas.microsoft.com/office/drawing/2014/main" id="{C10C77CB-5FE0-7B04-C43F-EF3F70B83DA1}"/>
              </a:ext>
            </a:extLst>
          </p:cNvPr>
          <p:cNvSpPr/>
          <p:nvPr/>
        </p:nvSpPr>
        <p:spPr>
          <a:xfrm>
            <a:off x="5389543" y="7089971"/>
            <a:ext cx="1486109" cy="109041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761" dirty="0">
                <a:latin typeface="Aptos" panose="020B0004020202020204" pitchFamily="34" charset="0"/>
              </a:rPr>
              <a:t>PC</a:t>
            </a:r>
          </a:p>
        </p:txBody>
      </p:sp>
      <p:sp>
        <p:nvSpPr>
          <p:cNvPr id="83" name="Rectangle 82"/>
          <p:cNvSpPr/>
          <p:nvPr/>
        </p:nvSpPr>
        <p:spPr>
          <a:xfrm>
            <a:off x="9524507" y="4094681"/>
            <a:ext cx="4228595" cy="350074"/>
          </a:xfrm>
          <a:prstGeom prst="rect">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7" dirty="0">
                <a:solidFill>
                  <a:schemeClr val="tx1"/>
                </a:solidFill>
                <a:latin typeface="Aptos" panose="020B0004020202020204" pitchFamily="34" charset="0"/>
                <a:cs typeface="Arial" panose="020B0604020202020204" pitchFamily="34" charset="0"/>
              </a:rPr>
              <a:t>Orthonasal Olfaction</a:t>
            </a:r>
          </a:p>
        </p:txBody>
      </p:sp>
      <p:sp>
        <p:nvSpPr>
          <p:cNvPr id="84" name="TextBox 83">
            <a:extLst>
              <a:ext uri="{FF2B5EF4-FFF2-40B4-BE49-F238E27FC236}">
                <a16:creationId xmlns:a16="http://schemas.microsoft.com/office/drawing/2014/main" id="{EAA3A052-9595-B287-FA0A-D5ED122AF50C}"/>
              </a:ext>
            </a:extLst>
          </p:cNvPr>
          <p:cNvSpPr txBox="1"/>
          <p:nvPr/>
        </p:nvSpPr>
        <p:spPr>
          <a:xfrm>
            <a:off x="220752" y="32624140"/>
            <a:ext cx="13699371"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6. (Left) </a:t>
            </a:r>
            <a:r>
              <a:rPr lang="en-US" sz="1443" dirty="0">
                <a:latin typeface="Aptos" panose="020B0004020202020204" pitchFamily="34" charset="0"/>
                <a:cs typeface="Arial" panose="020B0604020202020204" pitchFamily="34" charset="0"/>
              </a:rPr>
              <a:t>Stimulus delivery protocol. Cue light signals water is available, then either a retro or ortho stimulus is delivered, and finally a water reward is delivered through the reward port.</a:t>
            </a:r>
            <a:r>
              <a:rPr lang="en-US" sz="1443" b="1" dirty="0">
                <a:latin typeface="Aptos" panose="020B0004020202020204" pitchFamily="34" charset="0"/>
                <a:cs typeface="Arial" panose="020B0604020202020204" pitchFamily="34" charset="0"/>
              </a:rPr>
              <a:t> (Middle) </a:t>
            </a:r>
            <a:r>
              <a:rPr lang="en-US" sz="1443" dirty="0">
                <a:latin typeface="Aptos" panose="020B0004020202020204" pitchFamily="34" charset="0"/>
                <a:cs typeface="Arial" panose="020B0604020202020204" pitchFamily="34" charset="0"/>
              </a:rPr>
              <a:t>Rat connected to IOC for retronasal odor deliveries. Orthonasal stimulus delivered via olfactometer</a:t>
            </a:r>
            <a:r>
              <a:rPr lang="en-US" sz="1443" baseline="30000" dirty="0">
                <a:latin typeface="Aptos" panose="020B0004020202020204" pitchFamily="34" charset="0"/>
                <a:cs typeface="Arial" panose="020B0604020202020204" pitchFamily="34" charset="0"/>
              </a:rPr>
              <a:t>3</a:t>
            </a:r>
            <a:r>
              <a:rPr lang="en-US" sz="1443" dirty="0">
                <a:latin typeface="Aptos" panose="020B0004020202020204" pitchFamily="34" charset="0"/>
                <a:cs typeface="Arial" panose="020B0604020202020204" pitchFamily="34" charset="0"/>
              </a:rPr>
              <a:t> and IR beam triggered reward port. (</a:t>
            </a:r>
            <a:r>
              <a:rPr lang="en-US" sz="1443" b="1" dirty="0">
                <a:latin typeface="Aptos" panose="020B0004020202020204" pitchFamily="34" charset="0"/>
                <a:cs typeface="Arial" panose="020B0604020202020204" pitchFamily="34" charset="0"/>
              </a:rPr>
              <a:t>Right) </a:t>
            </a:r>
            <a:r>
              <a:rPr lang="en-US" sz="1443" dirty="0">
                <a:latin typeface="Aptos" panose="020B0004020202020204" pitchFamily="34" charset="0"/>
                <a:cs typeface="Arial" panose="020B0604020202020204" pitchFamily="34" charset="0"/>
              </a:rPr>
              <a:t>Experimental protocol for active acquisition of ortho- and retronasal stimuli.</a:t>
            </a:r>
            <a:endParaRPr lang="en-US" sz="1443" i="1" dirty="0">
              <a:latin typeface="Aptos" panose="020B0004020202020204" pitchFamily="34" charset="0"/>
              <a:cs typeface="Arial" panose="020B0604020202020204" pitchFamily="34" charset="0"/>
            </a:endParaRPr>
          </a:p>
        </p:txBody>
      </p:sp>
      <p:pic>
        <p:nvPicPr>
          <p:cNvPr id="86" name="Picture 85" descr="Chart, scatter chart&#10;&#10;Description automatically generated">
            <a:extLst>
              <a:ext uri="{FF2B5EF4-FFF2-40B4-BE49-F238E27FC236}">
                <a16:creationId xmlns:a16="http://schemas.microsoft.com/office/drawing/2014/main" id="{147D62C8-422D-CCAF-1E94-70B4E1C4AE09}"/>
              </a:ext>
            </a:extLst>
          </p:cNvPr>
          <p:cNvPicPr>
            <a:picLocks noChangeAspect="1"/>
          </p:cNvPicPr>
          <p:nvPr/>
        </p:nvPicPr>
        <p:blipFill rotWithShape="1">
          <a:blip r:embed="rId11">
            <a:extLst>
              <a:ext uri="{28A0092B-C50C-407E-A947-70E740481C1C}">
                <a14:useLocalDpi xmlns:a14="http://schemas.microsoft.com/office/drawing/2010/main" val="0"/>
              </a:ext>
            </a:extLst>
          </a:blip>
          <a:srcRect l="20453" r="29496"/>
          <a:stretch/>
        </p:blipFill>
        <p:spPr>
          <a:xfrm>
            <a:off x="264258" y="3995634"/>
            <a:ext cx="3207491" cy="3490150"/>
          </a:xfrm>
          <a:prstGeom prst="rect">
            <a:avLst/>
          </a:prstGeom>
        </p:spPr>
      </p:pic>
      <p:sp>
        <p:nvSpPr>
          <p:cNvPr id="45" name="Rectangle 44">
            <a:extLst>
              <a:ext uri="{FF2B5EF4-FFF2-40B4-BE49-F238E27FC236}">
                <a16:creationId xmlns:a16="http://schemas.microsoft.com/office/drawing/2014/main" id="{6CC6C90E-FB53-180B-C097-1465CC088870}"/>
              </a:ext>
            </a:extLst>
          </p:cNvPr>
          <p:cNvSpPr/>
          <p:nvPr/>
        </p:nvSpPr>
        <p:spPr>
          <a:xfrm>
            <a:off x="3242117" y="6004184"/>
            <a:ext cx="348774" cy="605659"/>
          </a:xfrm>
          <a:prstGeom prst="rect">
            <a:avLst/>
          </a:prstGeom>
          <a:noFill/>
        </p:spPr>
        <p:txBody>
          <a:bodyPr wrap="none" lIns="59988" tIns="29994" rIns="59988" bIns="29994">
            <a:spAutoFit/>
          </a:bodyPr>
          <a:lstStyle/>
          <a:p>
            <a:pPr algn="ctr"/>
            <a:r>
              <a:rPr lang="en-US" sz="3542" dirty="0">
                <a:ln w="0"/>
                <a:effectLst>
                  <a:outerShdw blurRad="38100" dist="19050" dir="2700000" algn="tl" rotWithShape="0">
                    <a:schemeClr val="dk1">
                      <a:alpha val="40000"/>
                    </a:schemeClr>
                  </a:outerShdw>
                </a:effectLst>
                <a:latin typeface="Aptos" panose="020B0004020202020204" pitchFamily="34" charset="0"/>
              </a:rPr>
              <a:t>?</a:t>
            </a:r>
          </a:p>
        </p:txBody>
      </p:sp>
      <p:pic>
        <p:nvPicPr>
          <p:cNvPr id="46" name="Picture 2">
            <a:extLst>
              <a:ext uri="{FF2B5EF4-FFF2-40B4-BE49-F238E27FC236}">
                <a16:creationId xmlns:a16="http://schemas.microsoft.com/office/drawing/2014/main" id="{14D410ED-4CE5-07FF-6286-8F84128ACC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306" y="4597200"/>
            <a:ext cx="730300" cy="732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6CC803-D048-5196-1C7A-23BB7B0FFB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618" y="5926573"/>
            <a:ext cx="891072" cy="10942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EF8BB1F-F7CA-6A92-F6BE-5C003E0F11A9}"/>
              </a:ext>
            </a:extLst>
          </p:cNvPr>
          <p:cNvSpPr txBox="1"/>
          <p:nvPr/>
        </p:nvSpPr>
        <p:spPr>
          <a:xfrm>
            <a:off x="2707090" y="4094681"/>
            <a:ext cx="1301361" cy="657744"/>
          </a:xfrm>
          <a:prstGeom prst="rect">
            <a:avLst/>
          </a:prstGeom>
          <a:noFill/>
        </p:spPr>
        <p:txBody>
          <a:bodyPr wrap="square" rtlCol="0">
            <a:spAutoFit/>
          </a:bodyPr>
          <a:lstStyle/>
          <a:p>
            <a:r>
              <a:rPr lang="en-US" sz="1837" b="1" dirty="0">
                <a:latin typeface="Aptos" panose="020B0004020202020204" pitchFamily="34" charset="0"/>
              </a:rPr>
              <a:t>Gustatory Cortex</a:t>
            </a:r>
          </a:p>
        </p:txBody>
      </p:sp>
      <p:sp>
        <p:nvSpPr>
          <p:cNvPr id="88" name="TextBox 87">
            <a:extLst>
              <a:ext uri="{FF2B5EF4-FFF2-40B4-BE49-F238E27FC236}">
                <a16:creationId xmlns:a16="http://schemas.microsoft.com/office/drawing/2014/main" id="{D02E16D3-EC94-5EB3-DA20-217206E7EF15}"/>
              </a:ext>
            </a:extLst>
          </p:cNvPr>
          <p:cNvSpPr txBox="1"/>
          <p:nvPr/>
        </p:nvSpPr>
        <p:spPr>
          <a:xfrm>
            <a:off x="2924350" y="6585455"/>
            <a:ext cx="1114606" cy="657744"/>
          </a:xfrm>
          <a:prstGeom prst="rect">
            <a:avLst/>
          </a:prstGeom>
          <a:noFill/>
        </p:spPr>
        <p:txBody>
          <a:bodyPr wrap="square" rtlCol="0">
            <a:spAutoFit/>
          </a:bodyPr>
          <a:lstStyle/>
          <a:p>
            <a:r>
              <a:rPr lang="en-US" sz="1837" b="1" dirty="0">
                <a:latin typeface="Aptos" panose="020B0004020202020204" pitchFamily="34" charset="0"/>
              </a:rPr>
              <a:t>Piriform Cortex</a:t>
            </a:r>
          </a:p>
        </p:txBody>
      </p:sp>
      <p:sp>
        <p:nvSpPr>
          <p:cNvPr id="89" name="TextBox 88">
            <a:extLst>
              <a:ext uri="{FF2B5EF4-FFF2-40B4-BE49-F238E27FC236}">
                <a16:creationId xmlns:a16="http://schemas.microsoft.com/office/drawing/2014/main" id="{17106430-707C-46CE-757F-858B9DE142DC}"/>
              </a:ext>
            </a:extLst>
          </p:cNvPr>
          <p:cNvSpPr txBox="1"/>
          <p:nvPr/>
        </p:nvSpPr>
        <p:spPr>
          <a:xfrm>
            <a:off x="1437213" y="4104987"/>
            <a:ext cx="1256445" cy="657744"/>
          </a:xfrm>
          <a:prstGeom prst="rect">
            <a:avLst/>
          </a:prstGeom>
          <a:noFill/>
        </p:spPr>
        <p:txBody>
          <a:bodyPr wrap="square" rtlCol="0">
            <a:spAutoFit/>
          </a:bodyPr>
          <a:lstStyle/>
          <a:p>
            <a:r>
              <a:rPr lang="en-US" sz="1837" b="1" dirty="0">
                <a:latin typeface="Aptos" panose="020B0004020202020204" pitchFamily="34" charset="0"/>
              </a:rPr>
              <a:t>VPMpc Thalamus</a:t>
            </a:r>
          </a:p>
        </p:txBody>
      </p:sp>
      <p:sp>
        <p:nvSpPr>
          <p:cNvPr id="91" name="TextBox 90">
            <a:extLst>
              <a:ext uri="{FF2B5EF4-FFF2-40B4-BE49-F238E27FC236}">
                <a16:creationId xmlns:a16="http://schemas.microsoft.com/office/drawing/2014/main" id="{F9CAF4EB-A97F-DB51-C837-AD5CECAA9A07}"/>
              </a:ext>
            </a:extLst>
          </p:cNvPr>
          <p:cNvSpPr txBox="1"/>
          <p:nvPr/>
        </p:nvSpPr>
        <p:spPr>
          <a:xfrm>
            <a:off x="1678939" y="6578501"/>
            <a:ext cx="1211917" cy="657744"/>
          </a:xfrm>
          <a:prstGeom prst="rect">
            <a:avLst/>
          </a:prstGeom>
          <a:noFill/>
        </p:spPr>
        <p:txBody>
          <a:bodyPr wrap="square" rtlCol="0">
            <a:spAutoFit/>
          </a:bodyPr>
          <a:lstStyle/>
          <a:p>
            <a:r>
              <a:rPr lang="en-US" sz="1837" b="1" dirty="0">
                <a:latin typeface="Aptos" panose="020B0004020202020204" pitchFamily="34" charset="0"/>
              </a:rPr>
              <a:t>Olfactory Bulb</a:t>
            </a:r>
          </a:p>
        </p:txBody>
      </p:sp>
      <p:sp>
        <p:nvSpPr>
          <p:cNvPr id="543" name="Rectangle 542">
            <a:extLst>
              <a:ext uri="{FF2B5EF4-FFF2-40B4-BE49-F238E27FC236}">
                <a16:creationId xmlns:a16="http://schemas.microsoft.com/office/drawing/2014/main" id="{9859ACCC-44EA-6F69-3778-5A95B711522D}"/>
              </a:ext>
            </a:extLst>
          </p:cNvPr>
          <p:cNvSpPr/>
          <p:nvPr/>
        </p:nvSpPr>
        <p:spPr>
          <a:xfrm>
            <a:off x="6569918" y="13148452"/>
            <a:ext cx="7395157" cy="1264320"/>
          </a:xfrm>
          <a:prstGeom prst="rect">
            <a:avLst/>
          </a:prstGeom>
        </p:spPr>
        <p:txBody>
          <a:bodyPr wrap="square">
            <a:spAutoFit/>
          </a:bodyPr>
          <a:lstStyle/>
          <a:p>
            <a:pPr>
              <a:lnSpc>
                <a:spcPct val="107000"/>
              </a:lnSpc>
              <a:spcAft>
                <a:spcPts val="525"/>
              </a:spcAft>
            </a:pPr>
            <a:r>
              <a:rPr lang="en-US" sz="2400" dirty="0">
                <a:solidFill>
                  <a:srgbClr val="000000"/>
                </a:solidFill>
                <a:latin typeface="Aptos" panose="020B0004020202020204" pitchFamily="34" charset="0"/>
                <a:ea typeface="Calibri" panose="020F0502020204030204" pitchFamily="34" charset="0"/>
                <a:cs typeface="Arial" panose="020B0604020202020204" pitchFamily="34" charset="0"/>
              </a:rPr>
              <a:t>Optogenetically manipulating GC demonstrates that GC is required for retronasal but not orthonasal olfactory function.</a:t>
            </a:r>
            <a:endParaRPr lang="en-US" sz="2400" dirty="0">
              <a:solidFill>
                <a:srgbClr val="000000"/>
              </a:solidFill>
              <a:latin typeface="Aptos" panose="020B0004020202020204" pitchFamily="34" charset="0"/>
              <a:ea typeface="Calibri" panose="020F0502020204030204" pitchFamily="34" charset="0"/>
              <a:cs typeface="Arial"/>
            </a:endParaRPr>
          </a:p>
        </p:txBody>
      </p:sp>
      <p:pic>
        <p:nvPicPr>
          <p:cNvPr id="564" name="Picture 563" descr="A dog wearing a suit and tie&#10;&#10;Description automatically generated with low confidence">
            <a:extLst>
              <a:ext uri="{FF2B5EF4-FFF2-40B4-BE49-F238E27FC236}">
                <a16:creationId xmlns:a16="http://schemas.microsoft.com/office/drawing/2014/main" id="{64F5C046-AE1D-0F40-12F9-C4231F06327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9341" t="19768" r="33164" b="38756"/>
          <a:stretch/>
        </p:blipFill>
        <p:spPr>
          <a:xfrm flipH="1">
            <a:off x="4858290" y="25094244"/>
            <a:ext cx="2294770" cy="1906645"/>
          </a:xfrm>
          <a:prstGeom prst="rect">
            <a:avLst/>
          </a:prstGeom>
        </p:spPr>
      </p:pic>
      <p:cxnSp>
        <p:nvCxnSpPr>
          <p:cNvPr id="575" name="Curved Connector 574">
            <a:extLst>
              <a:ext uri="{FF2B5EF4-FFF2-40B4-BE49-F238E27FC236}">
                <a16:creationId xmlns:a16="http://schemas.microsoft.com/office/drawing/2014/main" id="{8B8775D4-269A-993D-A461-10FA902D8E1B}"/>
              </a:ext>
            </a:extLst>
          </p:cNvPr>
          <p:cNvCxnSpPr>
            <a:cxnSpLocks/>
          </p:cNvCxnSpPr>
          <p:nvPr/>
        </p:nvCxnSpPr>
        <p:spPr>
          <a:xfrm>
            <a:off x="5132742" y="24447986"/>
            <a:ext cx="1122303" cy="1030702"/>
          </a:xfrm>
          <a:prstGeom prst="curvedConnector3">
            <a:avLst>
              <a:gd name="adj1" fmla="val 149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8B005A4F-CDAF-E149-99CE-04A0803B0398}"/>
              </a:ext>
            </a:extLst>
          </p:cNvPr>
          <p:cNvSpPr txBox="1"/>
          <p:nvPr/>
        </p:nvSpPr>
        <p:spPr>
          <a:xfrm rot="5400000">
            <a:off x="4757304" y="24228374"/>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Water</a:t>
            </a:r>
          </a:p>
        </p:txBody>
      </p:sp>
      <p:sp>
        <p:nvSpPr>
          <p:cNvPr id="1073" name="TextBox 1072">
            <a:extLst>
              <a:ext uri="{FF2B5EF4-FFF2-40B4-BE49-F238E27FC236}">
                <a16:creationId xmlns:a16="http://schemas.microsoft.com/office/drawing/2014/main" id="{7A981773-A3AE-4FF8-B6EE-B329A80EC7E1}"/>
              </a:ext>
            </a:extLst>
          </p:cNvPr>
          <p:cNvSpPr txBox="1"/>
          <p:nvPr/>
        </p:nvSpPr>
        <p:spPr>
          <a:xfrm>
            <a:off x="11600840" y="28969130"/>
            <a:ext cx="2448171" cy="294248"/>
          </a:xfrm>
          <a:prstGeom prst="rect">
            <a:avLst/>
          </a:prstGeom>
          <a:noFill/>
        </p:spPr>
        <p:txBody>
          <a:bodyPr wrap="none" rtlCol="0">
            <a:spAutoFit/>
          </a:bodyPr>
          <a:lstStyle/>
          <a:p>
            <a:r>
              <a:rPr lang="en-US" sz="1312" dirty="0">
                <a:latin typeface="Aptos" panose="020B0004020202020204" pitchFamily="34" charset="0"/>
              </a:rPr>
              <a:t>Adapted from Maier </a:t>
            </a:r>
            <a:r>
              <a:rPr lang="en-US" sz="1312" i="1" dirty="0">
                <a:latin typeface="Aptos" panose="020B0004020202020204" pitchFamily="34" charset="0"/>
              </a:rPr>
              <a:t>et al.</a:t>
            </a:r>
            <a:r>
              <a:rPr lang="en-US" sz="1312" dirty="0">
                <a:latin typeface="Aptos" panose="020B0004020202020204" pitchFamily="34" charset="0"/>
              </a:rPr>
              <a:t>, 2015</a:t>
            </a:r>
          </a:p>
        </p:txBody>
      </p:sp>
      <p:pic>
        <p:nvPicPr>
          <p:cNvPr id="149" name="Picture 148">
            <a:extLst>
              <a:ext uri="{FF2B5EF4-FFF2-40B4-BE49-F238E27FC236}">
                <a16:creationId xmlns:a16="http://schemas.microsoft.com/office/drawing/2014/main" id="{E5C71ADF-60BF-00E4-9FEB-A999F0E1A6ED}"/>
              </a:ext>
            </a:extLst>
          </p:cNvPr>
          <p:cNvPicPr>
            <a:picLocks noChangeAspect="1"/>
          </p:cNvPicPr>
          <p:nvPr/>
        </p:nvPicPr>
        <p:blipFill rotWithShape="1">
          <a:blip r:embed="rId15">
            <a:extLst>
              <a:ext uri="{28A0092B-C50C-407E-A947-70E740481C1C}">
                <a14:useLocalDpi xmlns:a14="http://schemas.microsoft.com/office/drawing/2010/main" val="0"/>
              </a:ext>
            </a:extLst>
          </a:blip>
          <a:srcRect l="20616" t="1588" r="27750"/>
          <a:stretch/>
        </p:blipFill>
        <p:spPr>
          <a:xfrm>
            <a:off x="929657" y="24590885"/>
            <a:ext cx="1802104" cy="2333535"/>
          </a:xfrm>
          <a:prstGeom prst="rect">
            <a:avLst/>
          </a:prstGeom>
        </p:spPr>
      </p:pic>
      <p:grpSp>
        <p:nvGrpSpPr>
          <p:cNvPr id="293" name="Group 292">
            <a:extLst>
              <a:ext uri="{FF2B5EF4-FFF2-40B4-BE49-F238E27FC236}">
                <a16:creationId xmlns:a16="http://schemas.microsoft.com/office/drawing/2014/main" id="{9159BD0B-9D67-10C8-1E4D-B9B07CE2AE63}"/>
              </a:ext>
            </a:extLst>
          </p:cNvPr>
          <p:cNvGrpSpPr/>
          <p:nvPr/>
        </p:nvGrpSpPr>
        <p:grpSpPr>
          <a:xfrm>
            <a:off x="5273471" y="29533165"/>
            <a:ext cx="8554441" cy="3044078"/>
            <a:chOff x="20823716" y="16342407"/>
            <a:chExt cx="7037518" cy="5015009"/>
          </a:xfrm>
        </p:grpSpPr>
        <p:graphicFrame>
          <p:nvGraphicFramePr>
            <p:cNvPr id="173" name="Diagram 172">
              <a:extLst>
                <a:ext uri="{FF2B5EF4-FFF2-40B4-BE49-F238E27FC236}">
                  <a16:creationId xmlns:a16="http://schemas.microsoft.com/office/drawing/2014/main" id="{87E75B56-5852-3471-48F4-3EA35C59E066}"/>
                </a:ext>
              </a:extLst>
            </p:cNvPr>
            <p:cNvGraphicFramePr/>
            <p:nvPr>
              <p:extLst>
                <p:ext uri="{D42A27DB-BD31-4B8C-83A1-F6EECF244321}">
                  <p14:modId xmlns:p14="http://schemas.microsoft.com/office/powerpoint/2010/main" val="1061965765"/>
                </p:ext>
              </p:extLst>
            </p:nvPr>
          </p:nvGraphicFramePr>
          <p:xfrm>
            <a:off x="20823716" y="16342407"/>
            <a:ext cx="7037518" cy="501500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77" name="TextBox 176">
              <a:extLst>
                <a:ext uri="{FF2B5EF4-FFF2-40B4-BE49-F238E27FC236}">
                  <a16:creationId xmlns:a16="http://schemas.microsoft.com/office/drawing/2014/main" id="{0B2F86D2-C79F-5B3A-2B15-A8A2F4E1BA9C}"/>
                </a:ext>
              </a:extLst>
            </p:cNvPr>
            <p:cNvSpPr txBox="1"/>
            <p:nvPr/>
          </p:nvSpPr>
          <p:spPr>
            <a:xfrm>
              <a:off x="21540085" y="17351663"/>
              <a:ext cx="618335" cy="617863"/>
            </a:xfrm>
            <a:prstGeom prst="rect">
              <a:avLst/>
            </a:prstGeom>
            <a:noFill/>
          </p:spPr>
          <p:txBody>
            <a:bodyPr wrap="none" rtlCol="0">
              <a:spAutoFit/>
            </a:bodyPr>
            <a:lstStyle/>
            <a:p>
              <a:r>
                <a:rPr lang="en-US" sz="1837" dirty="0">
                  <a:latin typeface="Aptos" panose="020B0004020202020204" pitchFamily="34" charset="0"/>
                </a:rPr>
                <a:t>Day 1</a:t>
              </a:r>
            </a:p>
          </p:txBody>
        </p:sp>
        <p:sp>
          <p:nvSpPr>
            <p:cNvPr id="178" name="TextBox 177">
              <a:extLst>
                <a:ext uri="{FF2B5EF4-FFF2-40B4-BE49-F238E27FC236}">
                  <a16:creationId xmlns:a16="http://schemas.microsoft.com/office/drawing/2014/main" id="{8E9BFE7F-BEA2-01EC-8549-69F24267378B}"/>
                </a:ext>
              </a:extLst>
            </p:cNvPr>
            <p:cNvSpPr txBox="1"/>
            <p:nvPr/>
          </p:nvSpPr>
          <p:spPr>
            <a:xfrm>
              <a:off x="24067508" y="17122580"/>
              <a:ext cx="618335" cy="617863"/>
            </a:xfrm>
            <a:prstGeom prst="rect">
              <a:avLst/>
            </a:prstGeom>
            <a:noFill/>
          </p:spPr>
          <p:txBody>
            <a:bodyPr wrap="none" rtlCol="0">
              <a:spAutoFit/>
            </a:bodyPr>
            <a:lstStyle/>
            <a:p>
              <a:r>
                <a:rPr lang="en-US" sz="1837" dirty="0">
                  <a:latin typeface="Aptos" panose="020B0004020202020204" pitchFamily="34" charset="0"/>
                </a:rPr>
                <a:t>Day 2</a:t>
              </a:r>
            </a:p>
          </p:txBody>
        </p:sp>
        <p:sp>
          <p:nvSpPr>
            <p:cNvPr id="179" name="TextBox 178">
              <a:extLst>
                <a:ext uri="{FF2B5EF4-FFF2-40B4-BE49-F238E27FC236}">
                  <a16:creationId xmlns:a16="http://schemas.microsoft.com/office/drawing/2014/main" id="{F5A26DC2-174E-F3E2-75EF-31B947811178}"/>
                </a:ext>
              </a:extLst>
            </p:cNvPr>
            <p:cNvSpPr txBox="1"/>
            <p:nvPr/>
          </p:nvSpPr>
          <p:spPr>
            <a:xfrm>
              <a:off x="26517915" y="17174520"/>
              <a:ext cx="858043" cy="617863"/>
            </a:xfrm>
            <a:prstGeom prst="rect">
              <a:avLst/>
            </a:prstGeom>
            <a:noFill/>
          </p:spPr>
          <p:txBody>
            <a:bodyPr wrap="square" rtlCol="0">
              <a:spAutoFit/>
            </a:bodyPr>
            <a:lstStyle/>
            <a:p>
              <a:r>
                <a:rPr lang="en-US" sz="1837" dirty="0">
                  <a:latin typeface="Aptos" panose="020B0004020202020204" pitchFamily="34" charset="0"/>
                </a:rPr>
                <a:t>Day 3</a:t>
              </a:r>
            </a:p>
          </p:txBody>
        </p:sp>
      </p:grpSp>
      <p:sp>
        <p:nvSpPr>
          <p:cNvPr id="180" name="TextBox 179">
            <a:extLst>
              <a:ext uri="{FF2B5EF4-FFF2-40B4-BE49-F238E27FC236}">
                <a16:creationId xmlns:a16="http://schemas.microsoft.com/office/drawing/2014/main" id="{9A0EBB7E-CF45-A1DB-D50A-0B54845F3686}"/>
              </a:ext>
            </a:extLst>
          </p:cNvPr>
          <p:cNvSpPr txBox="1"/>
          <p:nvPr/>
        </p:nvSpPr>
        <p:spPr>
          <a:xfrm>
            <a:off x="5158923" y="37120323"/>
            <a:ext cx="4203053" cy="980525"/>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Equation 1</a:t>
            </a:r>
            <a:r>
              <a:rPr lang="en-US" sz="1443" dirty="0">
                <a:latin typeface="Aptos" panose="020B0004020202020204" pitchFamily="34" charset="0"/>
                <a:cs typeface="Arial" panose="020B0604020202020204" pitchFamily="34" charset="0"/>
              </a:rPr>
              <a:t>. Phase coherence analysis can be performed using this , to evaluate the coupling between GC and PC LFPs during retronasal olfaction</a:t>
            </a:r>
            <a:r>
              <a:rPr lang="en-US" sz="1443" baseline="30000" dirty="0">
                <a:latin typeface="Aptos" panose="020B0004020202020204" pitchFamily="34" charset="0"/>
                <a:cs typeface="Arial" panose="020B0604020202020204" pitchFamily="34" charset="0"/>
              </a:rPr>
              <a:t>4</a:t>
            </a:r>
            <a:r>
              <a:rPr lang="en-US" sz="1443" dirty="0">
                <a:latin typeface="Aptos" panose="020B0004020202020204" pitchFamily="34" charset="0"/>
                <a:cs typeface="Arial" panose="020B0604020202020204" pitchFamily="34" charset="0"/>
              </a:rPr>
              <a:t>. </a:t>
            </a:r>
            <a:endParaRPr lang="en-US" sz="1443" i="1" dirty="0">
              <a:latin typeface="Aptos" panose="020B0004020202020204" pitchFamily="34" charset="0"/>
              <a:cs typeface="Arial" panose="020B0604020202020204" pitchFamily="34" charset="0"/>
            </a:endParaRPr>
          </a:p>
        </p:txBody>
      </p:sp>
      <p:sp>
        <p:nvSpPr>
          <p:cNvPr id="175" name="TextBox 174">
            <a:extLst>
              <a:ext uri="{FF2B5EF4-FFF2-40B4-BE49-F238E27FC236}">
                <a16:creationId xmlns:a16="http://schemas.microsoft.com/office/drawing/2014/main" id="{0AF809BA-EBEC-44C2-8AA1-FDC16112E6D1}"/>
              </a:ext>
            </a:extLst>
          </p:cNvPr>
          <p:cNvSpPr txBox="1"/>
          <p:nvPr/>
        </p:nvSpPr>
        <p:spPr>
          <a:xfrm>
            <a:off x="2910384" y="26752384"/>
            <a:ext cx="2024913" cy="233590"/>
          </a:xfrm>
          <a:prstGeom prst="rect">
            <a:avLst/>
          </a:prstGeom>
          <a:noFill/>
        </p:spPr>
        <p:txBody>
          <a:bodyPr wrap="none" rtlCol="0">
            <a:spAutoFit/>
          </a:bodyPr>
          <a:lstStyle/>
          <a:p>
            <a:r>
              <a:rPr lang="en-US" sz="918" dirty="0">
                <a:latin typeface="Aptos" panose="020B0004020202020204" pitchFamily="34" charset="0"/>
              </a:rPr>
              <a:t>Adapted from Eackermann / ratpack</a:t>
            </a:r>
          </a:p>
        </p:txBody>
      </p:sp>
      <p:sp>
        <p:nvSpPr>
          <p:cNvPr id="550" name="TextBox 549">
            <a:extLst>
              <a:ext uri="{FF2B5EF4-FFF2-40B4-BE49-F238E27FC236}">
                <a16:creationId xmlns:a16="http://schemas.microsoft.com/office/drawing/2014/main" id="{96D34728-741B-CD41-1E10-8A696D041525}"/>
              </a:ext>
            </a:extLst>
          </p:cNvPr>
          <p:cNvSpPr txBox="1"/>
          <p:nvPr/>
        </p:nvSpPr>
        <p:spPr>
          <a:xfrm>
            <a:off x="5142296" y="23878954"/>
            <a:ext cx="2314885" cy="294248"/>
          </a:xfrm>
          <a:prstGeom prst="rect">
            <a:avLst/>
          </a:prstGeom>
          <a:noFill/>
        </p:spPr>
        <p:txBody>
          <a:bodyPr wrap="square" rtlCol="0">
            <a:spAutoFit/>
          </a:bodyPr>
          <a:lstStyle/>
          <a:p>
            <a:pPr algn="ctr"/>
            <a:r>
              <a:rPr lang="en-US" sz="1312" b="1" dirty="0">
                <a:latin typeface="Aptos" panose="020B0004020202020204" pitchFamily="34" charset="0"/>
              </a:rPr>
              <a:t>IOC Delivery Habituation</a:t>
            </a:r>
          </a:p>
        </p:txBody>
      </p:sp>
      <p:sp>
        <p:nvSpPr>
          <p:cNvPr id="552" name="TextBox 551">
            <a:extLst>
              <a:ext uri="{FF2B5EF4-FFF2-40B4-BE49-F238E27FC236}">
                <a16:creationId xmlns:a16="http://schemas.microsoft.com/office/drawing/2014/main" id="{46760EDD-DBF5-C3EB-C931-56BDCFFE1AFC}"/>
              </a:ext>
            </a:extLst>
          </p:cNvPr>
          <p:cNvSpPr txBox="1"/>
          <p:nvPr/>
        </p:nvSpPr>
        <p:spPr>
          <a:xfrm>
            <a:off x="376189" y="23890929"/>
            <a:ext cx="2757344" cy="294248"/>
          </a:xfrm>
          <a:prstGeom prst="rect">
            <a:avLst/>
          </a:prstGeom>
          <a:noFill/>
        </p:spPr>
        <p:txBody>
          <a:bodyPr wrap="square" rtlCol="0">
            <a:spAutoFit/>
          </a:bodyPr>
          <a:lstStyle/>
          <a:p>
            <a:pPr algn="ctr"/>
            <a:r>
              <a:rPr lang="en-US" sz="1312" b="1" dirty="0">
                <a:latin typeface="Aptos" panose="020B0004020202020204" pitchFamily="34" charset="0"/>
              </a:rPr>
              <a:t>Electrode Implant</a:t>
            </a:r>
          </a:p>
        </p:txBody>
      </p:sp>
      <p:sp>
        <p:nvSpPr>
          <p:cNvPr id="197" name="TextBox 196">
            <a:extLst>
              <a:ext uri="{FF2B5EF4-FFF2-40B4-BE49-F238E27FC236}">
                <a16:creationId xmlns:a16="http://schemas.microsoft.com/office/drawing/2014/main" id="{B9202209-3725-6F78-9C0B-A21B488FE2A1}"/>
              </a:ext>
            </a:extLst>
          </p:cNvPr>
          <p:cNvSpPr txBox="1"/>
          <p:nvPr/>
        </p:nvSpPr>
        <p:spPr>
          <a:xfrm>
            <a:off x="12968605" y="27756350"/>
            <a:ext cx="979306" cy="294248"/>
          </a:xfrm>
          <a:prstGeom prst="rect">
            <a:avLst/>
          </a:prstGeom>
          <a:noFill/>
        </p:spPr>
        <p:txBody>
          <a:bodyPr wrap="square" rtlCol="0">
            <a:spAutoFit/>
          </a:bodyPr>
          <a:lstStyle/>
          <a:p>
            <a:r>
              <a:rPr lang="en-US" sz="1312" dirty="0">
                <a:latin typeface="Aptos" panose="020B0004020202020204" pitchFamily="34" charset="0"/>
              </a:rPr>
              <a:t>1 s</a:t>
            </a:r>
          </a:p>
        </p:txBody>
      </p:sp>
      <p:cxnSp>
        <p:nvCxnSpPr>
          <p:cNvPr id="35" name="Straight Connector 34">
            <a:extLst>
              <a:ext uri="{FF2B5EF4-FFF2-40B4-BE49-F238E27FC236}">
                <a16:creationId xmlns:a16="http://schemas.microsoft.com/office/drawing/2014/main" id="{ADAA9A43-7230-92B7-3D69-3CB79B966779}"/>
              </a:ext>
            </a:extLst>
          </p:cNvPr>
          <p:cNvCxnSpPr>
            <a:cxnSpLocks/>
          </p:cNvCxnSpPr>
          <p:nvPr/>
        </p:nvCxnSpPr>
        <p:spPr>
          <a:xfrm>
            <a:off x="10828475" y="24247817"/>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AE1953E-2E76-64DB-DAA1-19C55897972D}"/>
              </a:ext>
            </a:extLst>
          </p:cNvPr>
          <p:cNvCxnSpPr>
            <a:cxnSpLocks/>
          </p:cNvCxnSpPr>
          <p:nvPr/>
        </p:nvCxnSpPr>
        <p:spPr>
          <a:xfrm>
            <a:off x="11562303" y="24247817"/>
            <a:ext cx="32698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12AD450B-545A-8EEE-C2EB-DB2D189D7AA0}"/>
              </a:ext>
            </a:extLst>
          </p:cNvPr>
          <p:cNvCxnSpPr>
            <a:cxnSpLocks/>
          </p:cNvCxnSpPr>
          <p:nvPr/>
        </p:nvCxnSpPr>
        <p:spPr>
          <a:xfrm>
            <a:off x="12196253" y="24247817"/>
            <a:ext cx="32698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8895F5D-B13D-8A1B-86C8-8A5C512C60FE}"/>
              </a:ext>
            </a:extLst>
          </p:cNvPr>
          <p:cNvCxnSpPr>
            <a:cxnSpLocks/>
          </p:cNvCxnSpPr>
          <p:nvPr/>
        </p:nvCxnSpPr>
        <p:spPr>
          <a:xfrm>
            <a:off x="12627580" y="24247817"/>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E8D2212-020D-1415-3C75-3488C0BCF675}"/>
              </a:ext>
            </a:extLst>
          </p:cNvPr>
          <p:cNvCxnSpPr>
            <a:cxnSpLocks/>
          </p:cNvCxnSpPr>
          <p:nvPr/>
        </p:nvCxnSpPr>
        <p:spPr>
          <a:xfrm>
            <a:off x="11859846" y="24247817"/>
            <a:ext cx="326985"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CFBD6EE-7DC1-5D04-0060-003C6C344AB5}"/>
              </a:ext>
            </a:extLst>
          </p:cNvPr>
          <p:cNvCxnSpPr>
            <a:cxnSpLocks/>
          </p:cNvCxnSpPr>
          <p:nvPr/>
        </p:nvCxnSpPr>
        <p:spPr>
          <a:xfrm flipV="1">
            <a:off x="11566623" y="23817586"/>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0D16690-2CB6-7460-9DEA-BC325D044CED}"/>
              </a:ext>
            </a:extLst>
          </p:cNvPr>
          <p:cNvCxnSpPr>
            <a:cxnSpLocks/>
          </p:cNvCxnSpPr>
          <p:nvPr/>
        </p:nvCxnSpPr>
        <p:spPr>
          <a:xfrm flipV="1">
            <a:off x="11470809" y="23817586"/>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16D9E6B-D582-5C6A-6056-AA740F956CD5}"/>
              </a:ext>
            </a:extLst>
          </p:cNvPr>
          <p:cNvCxnSpPr>
            <a:cxnSpLocks/>
          </p:cNvCxnSpPr>
          <p:nvPr/>
        </p:nvCxnSpPr>
        <p:spPr>
          <a:xfrm flipV="1">
            <a:off x="12620573" y="23817586"/>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6A0DA12-7C4A-0F7C-AF10-8C7577C671C4}"/>
              </a:ext>
            </a:extLst>
          </p:cNvPr>
          <p:cNvCxnSpPr>
            <a:cxnSpLocks/>
          </p:cNvCxnSpPr>
          <p:nvPr/>
        </p:nvCxnSpPr>
        <p:spPr>
          <a:xfrm flipV="1">
            <a:off x="12524759" y="23817586"/>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FDEB063-0516-A26D-EDDE-28236A4AE4F2}"/>
              </a:ext>
            </a:extLst>
          </p:cNvPr>
          <p:cNvCxnSpPr>
            <a:cxnSpLocks/>
          </p:cNvCxnSpPr>
          <p:nvPr/>
        </p:nvCxnSpPr>
        <p:spPr>
          <a:xfrm>
            <a:off x="11459769" y="23828303"/>
            <a:ext cx="1151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12" name="Straight Connector 511">
            <a:extLst>
              <a:ext uri="{FF2B5EF4-FFF2-40B4-BE49-F238E27FC236}">
                <a16:creationId xmlns:a16="http://schemas.microsoft.com/office/drawing/2014/main" id="{DE186452-3F9F-ED73-FB01-954D23EE401E}"/>
              </a:ext>
            </a:extLst>
          </p:cNvPr>
          <p:cNvCxnSpPr>
            <a:cxnSpLocks/>
          </p:cNvCxnSpPr>
          <p:nvPr/>
        </p:nvCxnSpPr>
        <p:spPr>
          <a:xfrm>
            <a:off x="12512394" y="23817585"/>
            <a:ext cx="1151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14" name="Straight Arrow Connector 513">
            <a:extLst>
              <a:ext uri="{FF2B5EF4-FFF2-40B4-BE49-F238E27FC236}">
                <a16:creationId xmlns:a16="http://schemas.microsoft.com/office/drawing/2014/main" id="{A26A87E7-DE61-1379-19F9-6AB6F3B8166A}"/>
              </a:ext>
            </a:extLst>
          </p:cNvPr>
          <p:cNvCxnSpPr>
            <a:cxnSpLocks/>
          </p:cNvCxnSpPr>
          <p:nvPr/>
        </p:nvCxnSpPr>
        <p:spPr>
          <a:xfrm>
            <a:off x="11632042" y="23928794"/>
            <a:ext cx="856599"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17" name="TextBox 516">
            <a:extLst>
              <a:ext uri="{FF2B5EF4-FFF2-40B4-BE49-F238E27FC236}">
                <a16:creationId xmlns:a16="http://schemas.microsoft.com/office/drawing/2014/main" id="{2C23136D-2CFD-42A6-BACD-CA7A474243CB}"/>
              </a:ext>
            </a:extLst>
          </p:cNvPr>
          <p:cNvSpPr txBox="1"/>
          <p:nvPr/>
        </p:nvSpPr>
        <p:spPr>
          <a:xfrm>
            <a:off x="11573588" y="23590285"/>
            <a:ext cx="1113602" cy="294248"/>
          </a:xfrm>
          <a:prstGeom prst="rect">
            <a:avLst/>
          </a:prstGeom>
          <a:noFill/>
        </p:spPr>
        <p:txBody>
          <a:bodyPr wrap="square" rtlCol="0">
            <a:spAutoFit/>
          </a:bodyPr>
          <a:lstStyle/>
          <a:p>
            <a:r>
              <a:rPr lang="en-US" sz="1312" dirty="0">
                <a:latin typeface="Aptos" panose="020B0004020202020204" pitchFamily="34" charset="0"/>
              </a:rPr>
              <a:t>ITI: 20 - 30 s</a:t>
            </a:r>
          </a:p>
        </p:txBody>
      </p:sp>
      <p:sp>
        <p:nvSpPr>
          <p:cNvPr id="520" name="TextBox 519">
            <a:extLst>
              <a:ext uri="{FF2B5EF4-FFF2-40B4-BE49-F238E27FC236}">
                <a16:creationId xmlns:a16="http://schemas.microsoft.com/office/drawing/2014/main" id="{5C8023B1-9CAF-1AF7-4787-E3FEF7018F59}"/>
              </a:ext>
            </a:extLst>
          </p:cNvPr>
          <p:cNvSpPr txBox="1"/>
          <p:nvPr/>
        </p:nvSpPr>
        <p:spPr>
          <a:xfrm>
            <a:off x="9992036" y="23751207"/>
            <a:ext cx="1308240" cy="496161"/>
          </a:xfrm>
          <a:prstGeom prst="rect">
            <a:avLst/>
          </a:prstGeom>
          <a:noFill/>
        </p:spPr>
        <p:txBody>
          <a:bodyPr wrap="square" rtlCol="0">
            <a:spAutoFit/>
          </a:bodyPr>
          <a:lstStyle/>
          <a:p>
            <a:r>
              <a:rPr lang="en-US" sz="1312" dirty="0">
                <a:latin typeface="Aptos" panose="020B0004020202020204" pitchFamily="34" charset="0"/>
              </a:rPr>
              <a:t>Retronasal stimulus</a:t>
            </a:r>
          </a:p>
        </p:txBody>
      </p:sp>
      <p:sp>
        <p:nvSpPr>
          <p:cNvPr id="558" name="TextBox 557">
            <a:extLst>
              <a:ext uri="{FF2B5EF4-FFF2-40B4-BE49-F238E27FC236}">
                <a16:creationId xmlns:a16="http://schemas.microsoft.com/office/drawing/2014/main" id="{B929AD37-EC40-8B8E-8921-002B58458861}"/>
              </a:ext>
            </a:extLst>
          </p:cNvPr>
          <p:cNvSpPr txBox="1"/>
          <p:nvPr/>
        </p:nvSpPr>
        <p:spPr>
          <a:xfrm>
            <a:off x="10409182" y="25204093"/>
            <a:ext cx="2702210" cy="344710"/>
          </a:xfrm>
          <a:prstGeom prst="rect">
            <a:avLst/>
          </a:prstGeom>
          <a:noFill/>
          <a:ln w="19050">
            <a:solidFill>
              <a:schemeClr val="tx1"/>
            </a:solidFill>
          </a:ln>
        </p:spPr>
        <p:txBody>
          <a:bodyPr wrap="square" rtlCol="0">
            <a:spAutoFit/>
          </a:bodyPr>
          <a:lstStyle/>
          <a:p>
            <a:pPr algn="ctr"/>
            <a:r>
              <a:rPr lang="en-US" sz="1640" b="1" dirty="0">
                <a:latin typeface="Aptos" panose="020B0004020202020204" pitchFamily="34" charset="0"/>
              </a:rPr>
              <a:t> Active Stimulus Delivery</a:t>
            </a:r>
          </a:p>
        </p:txBody>
      </p:sp>
      <p:sp>
        <p:nvSpPr>
          <p:cNvPr id="78" name="TextBox 77">
            <a:extLst>
              <a:ext uri="{FF2B5EF4-FFF2-40B4-BE49-F238E27FC236}">
                <a16:creationId xmlns:a16="http://schemas.microsoft.com/office/drawing/2014/main" id="{7BEDDCA4-1F4D-E980-C744-F9206781C62A}"/>
              </a:ext>
            </a:extLst>
          </p:cNvPr>
          <p:cNvSpPr txBox="1"/>
          <p:nvPr/>
        </p:nvSpPr>
        <p:spPr>
          <a:xfrm>
            <a:off x="11392034" y="25611814"/>
            <a:ext cx="1063470" cy="294248"/>
          </a:xfrm>
          <a:prstGeom prst="rect">
            <a:avLst/>
          </a:prstGeom>
          <a:noFill/>
        </p:spPr>
        <p:txBody>
          <a:bodyPr wrap="square" rtlCol="0">
            <a:spAutoFit/>
          </a:bodyPr>
          <a:lstStyle/>
          <a:p>
            <a:r>
              <a:rPr lang="en-US" sz="1312" dirty="0">
                <a:latin typeface="Aptos" panose="020B0004020202020204" pitchFamily="34" charset="0"/>
              </a:rPr>
              <a:t>ITI: 10 – 15 s</a:t>
            </a:r>
          </a:p>
        </p:txBody>
      </p:sp>
      <p:cxnSp>
        <p:nvCxnSpPr>
          <p:cNvPr id="569" name="Straight Connector 568">
            <a:extLst>
              <a:ext uri="{FF2B5EF4-FFF2-40B4-BE49-F238E27FC236}">
                <a16:creationId xmlns:a16="http://schemas.microsoft.com/office/drawing/2014/main" id="{CCF1416C-2797-B41E-071E-7224DC0F5D1F}"/>
              </a:ext>
            </a:extLst>
          </p:cNvPr>
          <p:cNvCxnSpPr>
            <a:cxnSpLocks/>
          </p:cNvCxnSpPr>
          <p:nvPr/>
        </p:nvCxnSpPr>
        <p:spPr>
          <a:xfrm>
            <a:off x="10401954" y="27630903"/>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0" name="Straight Connector 569">
            <a:extLst>
              <a:ext uri="{FF2B5EF4-FFF2-40B4-BE49-F238E27FC236}">
                <a16:creationId xmlns:a16="http://schemas.microsoft.com/office/drawing/2014/main" id="{7D024799-40C7-FCA1-6465-7665FAFA063F}"/>
              </a:ext>
            </a:extLst>
          </p:cNvPr>
          <p:cNvCxnSpPr>
            <a:cxnSpLocks/>
          </p:cNvCxnSpPr>
          <p:nvPr/>
        </p:nvCxnSpPr>
        <p:spPr>
          <a:xfrm>
            <a:off x="11135783" y="27630903"/>
            <a:ext cx="62258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1" name="Straight Connector 570">
            <a:extLst>
              <a:ext uri="{FF2B5EF4-FFF2-40B4-BE49-F238E27FC236}">
                <a16:creationId xmlns:a16="http://schemas.microsoft.com/office/drawing/2014/main" id="{6782945E-CC78-9609-AAE9-5F28603F709A}"/>
              </a:ext>
            </a:extLst>
          </p:cNvPr>
          <p:cNvCxnSpPr>
            <a:cxnSpLocks/>
          </p:cNvCxnSpPr>
          <p:nvPr/>
        </p:nvCxnSpPr>
        <p:spPr>
          <a:xfrm>
            <a:off x="12065328" y="27630903"/>
            <a:ext cx="57120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2" name="Straight Connector 571">
            <a:extLst>
              <a:ext uri="{FF2B5EF4-FFF2-40B4-BE49-F238E27FC236}">
                <a16:creationId xmlns:a16="http://schemas.microsoft.com/office/drawing/2014/main" id="{1FC678C6-72CB-3097-9019-CDD0854AA83C}"/>
              </a:ext>
            </a:extLst>
          </p:cNvPr>
          <p:cNvCxnSpPr>
            <a:cxnSpLocks/>
          </p:cNvCxnSpPr>
          <p:nvPr/>
        </p:nvCxnSpPr>
        <p:spPr>
          <a:xfrm>
            <a:off x="12722689" y="27630903"/>
            <a:ext cx="10246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3" name="Straight Connector 572">
            <a:extLst>
              <a:ext uri="{FF2B5EF4-FFF2-40B4-BE49-F238E27FC236}">
                <a16:creationId xmlns:a16="http://schemas.microsoft.com/office/drawing/2014/main" id="{CF929CB0-57ED-5267-906D-753E2F2A2ABC}"/>
              </a:ext>
            </a:extLst>
          </p:cNvPr>
          <p:cNvCxnSpPr>
            <a:cxnSpLocks/>
          </p:cNvCxnSpPr>
          <p:nvPr/>
        </p:nvCxnSpPr>
        <p:spPr>
          <a:xfrm>
            <a:off x="11433326" y="27630903"/>
            <a:ext cx="88331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574" name="Straight Connector 573">
            <a:extLst>
              <a:ext uri="{FF2B5EF4-FFF2-40B4-BE49-F238E27FC236}">
                <a16:creationId xmlns:a16="http://schemas.microsoft.com/office/drawing/2014/main" id="{CDF57F6A-F71E-2422-BA9E-2D9AB5145D46}"/>
              </a:ext>
            </a:extLst>
          </p:cNvPr>
          <p:cNvCxnSpPr>
            <a:cxnSpLocks/>
          </p:cNvCxnSpPr>
          <p:nvPr/>
        </p:nvCxnSpPr>
        <p:spPr>
          <a:xfrm flipV="1">
            <a:off x="11140102" y="27200672"/>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25E61E5-9505-D2A2-E056-F5B872F451C6}"/>
              </a:ext>
            </a:extLst>
          </p:cNvPr>
          <p:cNvCxnSpPr>
            <a:cxnSpLocks/>
          </p:cNvCxnSpPr>
          <p:nvPr/>
        </p:nvCxnSpPr>
        <p:spPr>
          <a:xfrm flipV="1">
            <a:off x="11044289" y="27200672"/>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50978F6-F6B0-2F00-D658-B6979AE233BE}"/>
              </a:ext>
            </a:extLst>
          </p:cNvPr>
          <p:cNvCxnSpPr>
            <a:cxnSpLocks/>
          </p:cNvCxnSpPr>
          <p:nvPr/>
        </p:nvCxnSpPr>
        <p:spPr>
          <a:xfrm flipV="1">
            <a:off x="12732346" y="27200672"/>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07CE509-E2E9-81F9-2486-B7EF3A8A32C5}"/>
              </a:ext>
            </a:extLst>
          </p:cNvPr>
          <p:cNvCxnSpPr>
            <a:cxnSpLocks/>
          </p:cNvCxnSpPr>
          <p:nvPr/>
        </p:nvCxnSpPr>
        <p:spPr>
          <a:xfrm flipV="1">
            <a:off x="12636532" y="27200672"/>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11B22A9-4CB2-B0FD-7837-F6F06A366397}"/>
              </a:ext>
            </a:extLst>
          </p:cNvPr>
          <p:cNvCxnSpPr>
            <a:cxnSpLocks/>
          </p:cNvCxnSpPr>
          <p:nvPr/>
        </p:nvCxnSpPr>
        <p:spPr>
          <a:xfrm>
            <a:off x="11033248" y="27211389"/>
            <a:ext cx="1151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AD4B5B13-D7B9-BF9D-8764-D799EC09C4B0}"/>
              </a:ext>
            </a:extLst>
          </p:cNvPr>
          <p:cNvCxnSpPr>
            <a:cxnSpLocks/>
          </p:cNvCxnSpPr>
          <p:nvPr/>
        </p:nvCxnSpPr>
        <p:spPr>
          <a:xfrm>
            <a:off x="12624166" y="27200671"/>
            <a:ext cx="12071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947D9AA-0952-F20E-4A2B-CA9E0E7DD341}"/>
              </a:ext>
            </a:extLst>
          </p:cNvPr>
          <p:cNvCxnSpPr>
            <a:cxnSpLocks/>
          </p:cNvCxnSpPr>
          <p:nvPr/>
        </p:nvCxnSpPr>
        <p:spPr>
          <a:xfrm>
            <a:off x="10353290" y="26231192"/>
            <a:ext cx="44435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55503686-3247-3BBC-B2B5-7CA3FFABF3AD}"/>
              </a:ext>
            </a:extLst>
          </p:cNvPr>
          <p:cNvCxnSpPr>
            <a:cxnSpLocks/>
          </p:cNvCxnSpPr>
          <p:nvPr/>
        </p:nvCxnSpPr>
        <p:spPr>
          <a:xfrm>
            <a:off x="11427031" y="26231192"/>
            <a:ext cx="32698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6EDF5C0-7E07-0FE0-0123-95070725CE90}"/>
              </a:ext>
            </a:extLst>
          </p:cNvPr>
          <p:cNvCxnSpPr>
            <a:cxnSpLocks/>
          </p:cNvCxnSpPr>
          <p:nvPr/>
        </p:nvCxnSpPr>
        <p:spPr>
          <a:xfrm>
            <a:off x="12060980" y="26231192"/>
            <a:ext cx="32698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B695BB3A-B733-C986-3E6C-A63FA8F2F760}"/>
              </a:ext>
            </a:extLst>
          </p:cNvPr>
          <p:cNvCxnSpPr>
            <a:cxnSpLocks/>
          </p:cNvCxnSpPr>
          <p:nvPr/>
        </p:nvCxnSpPr>
        <p:spPr>
          <a:xfrm>
            <a:off x="13057407" y="26231192"/>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94B76D20-8FC4-4040-8748-4C1E7185D1B5}"/>
              </a:ext>
            </a:extLst>
          </p:cNvPr>
          <p:cNvCxnSpPr>
            <a:cxnSpLocks/>
          </p:cNvCxnSpPr>
          <p:nvPr/>
        </p:nvCxnSpPr>
        <p:spPr>
          <a:xfrm>
            <a:off x="11724574" y="26231192"/>
            <a:ext cx="326985"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EF4BFAF0-059B-C103-7A41-75533C2D4F90}"/>
              </a:ext>
            </a:extLst>
          </p:cNvPr>
          <p:cNvCxnSpPr>
            <a:cxnSpLocks/>
          </p:cNvCxnSpPr>
          <p:nvPr/>
        </p:nvCxnSpPr>
        <p:spPr>
          <a:xfrm flipV="1">
            <a:off x="11431350" y="25800961"/>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F3CFE86C-8C88-A052-AAA7-FD2E413B7963}"/>
              </a:ext>
            </a:extLst>
          </p:cNvPr>
          <p:cNvCxnSpPr>
            <a:cxnSpLocks/>
          </p:cNvCxnSpPr>
          <p:nvPr/>
        </p:nvCxnSpPr>
        <p:spPr>
          <a:xfrm flipV="1">
            <a:off x="10787824" y="25800961"/>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C6D144C-876C-AB57-2A7E-20B3C588D3CA}"/>
              </a:ext>
            </a:extLst>
          </p:cNvPr>
          <p:cNvCxnSpPr>
            <a:cxnSpLocks/>
          </p:cNvCxnSpPr>
          <p:nvPr/>
        </p:nvCxnSpPr>
        <p:spPr>
          <a:xfrm flipV="1">
            <a:off x="13050399" y="25800961"/>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A0CD87B-9269-D0D6-41DB-7973A07B61BF}"/>
              </a:ext>
            </a:extLst>
          </p:cNvPr>
          <p:cNvCxnSpPr>
            <a:cxnSpLocks/>
          </p:cNvCxnSpPr>
          <p:nvPr/>
        </p:nvCxnSpPr>
        <p:spPr>
          <a:xfrm flipV="1">
            <a:off x="12389486" y="25800961"/>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530BAA2C-B549-853B-9D31-A8BD53BE7619}"/>
              </a:ext>
            </a:extLst>
          </p:cNvPr>
          <p:cNvCxnSpPr>
            <a:cxnSpLocks/>
          </p:cNvCxnSpPr>
          <p:nvPr/>
        </p:nvCxnSpPr>
        <p:spPr>
          <a:xfrm>
            <a:off x="10775790" y="25811678"/>
            <a:ext cx="66389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AC5D2415-1755-EF05-1273-2FBEEA801A75}"/>
              </a:ext>
            </a:extLst>
          </p:cNvPr>
          <p:cNvCxnSpPr>
            <a:cxnSpLocks/>
          </p:cNvCxnSpPr>
          <p:nvPr/>
        </p:nvCxnSpPr>
        <p:spPr>
          <a:xfrm>
            <a:off x="12377121" y="25800960"/>
            <a:ext cx="68463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2C2448A8-5155-3F0B-1669-A6E27E53F282}"/>
              </a:ext>
            </a:extLst>
          </p:cNvPr>
          <p:cNvCxnSpPr>
            <a:cxnSpLocks/>
          </p:cNvCxnSpPr>
          <p:nvPr/>
        </p:nvCxnSpPr>
        <p:spPr>
          <a:xfrm>
            <a:off x="11496770" y="25912169"/>
            <a:ext cx="856599"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729DA1A0-E52A-3DA9-6DEE-A7808F0A2CCE}"/>
              </a:ext>
            </a:extLst>
          </p:cNvPr>
          <p:cNvCxnSpPr>
            <a:cxnSpLocks/>
          </p:cNvCxnSpPr>
          <p:nvPr/>
        </p:nvCxnSpPr>
        <p:spPr>
          <a:xfrm>
            <a:off x="10817393" y="25912169"/>
            <a:ext cx="580998"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F79E19DC-7F01-0A22-667C-B3689B76BCB5}"/>
              </a:ext>
            </a:extLst>
          </p:cNvPr>
          <p:cNvSpPr txBox="1"/>
          <p:nvPr/>
        </p:nvSpPr>
        <p:spPr>
          <a:xfrm>
            <a:off x="10975024" y="25940391"/>
            <a:ext cx="979306" cy="294248"/>
          </a:xfrm>
          <a:prstGeom prst="rect">
            <a:avLst/>
          </a:prstGeom>
          <a:noFill/>
        </p:spPr>
        <p:txBody>
          <a:bodyPr wrap="square" rtlCol="0">
            <a:spAutoFit/>
          </a:bodyPr>
          <a:lstStyle/>
          <a:p>
            <a:r>
              <a:rPr lang="en-US" sz="1312" dirty="0">
                <a:latin typeface="Aptos" panose="020B0004020202020204" pitchFamily="34" charset="0"/>
              </a:rPr>
              <a:t>3 s</a:t>
            </a:r>
          </a:p>
        </p:txBody>
      </p:sp>
      <p:cxnSp>
        <p:nvCxnSpPr>
          <p:cNvPr id="121" name="Straight Connector 120">
            <a:extLst>
              <a:ext uri="{FF2B5EF4-FFF2-40B4-BE49-F238E27FC236}">
                <a16:creationId xmlns:a16="http://schemas.microsoft.com/office/drawing/2014/main" id="{1A2F82D3-04A5-F595-ABC9-5FAE6FC4C683}"/>
              </a:ext>
            </a:extLst>
          </p:cNvPr>
          <p:cNvCxnSpPr>
            <a:cxnSpLocks/>
          </p:cNvCxnSpPr>
          <p:nvPr/>
        </p:nvCxnSpPr>
        <p:spPr>
          <a:xfrm>
            <a:off x="10384570" y="26931048"/>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FC3009E6-157B-20C5-945B-52117D28D794}"/>
              </a:ext>
            </a:extLst>
          </p:cNvPr>
          <p:cNvCxnSpPr>
            <a:cxnSpLocks/>
          </p:cNvCxnSpPr>
          <p:nvPr/>
        </p:nvCxnSpPr>
        <p:spPr>
          <a:xfrm>
            <a:off x="11431378" y="26931048"/>
            <a:ext cx="32698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AE0679B6-4CA5-2DB2-E8D3-60C8B7B7BD6C}"/>
              </a:ext>
            </a:extLst>
          </p:cNvPr>
          <p:cNvCxnSpPr>
            <a:cxnSpLocks/>
          </p:cNvCxnSpPr>
          <p:nvPr/>
        </p:nvCxnSpPr>
        <p:spPr>
          <a:xfrm>
            <a:off x="12065328" y="26931048"/>
            <a:ext cx="55454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3289B57-1E8E-A489-DDB5-7969EA6D8D62}"/>
              </a:ext>
            </a:extLst>
          </p:cNvPr>
          <p:cNvCxnSpPr>
            <a:cxnSpLocks/>
          </p:cNvCxnSpPr>
          <p:nvPr/>
        </p:nvCxnSpPr>
        <p:spPr>
          <a:xfrm>
            <a:off x="13061755" y="26931048"/>
            <a:ext cx="65215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A2307744-9110-1D92-748D-3DF9DCB0298B}"/>
              </a:ext>
            </a:extLst>
          </p:cNvPr>
          <p:cNvCxnSpPr>
            <a:cxnSpLocks/>
          </p:cNvCxnSpPr>
          <p:nvPr/>
        </p:nvCxnSpPr>
        <p:spPr>
          <a:xfrm>
            <a:off x="11728922" y="26931048"/>
            <a:ext cx="326985"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929DCD71-DF13-4EAD-C364-7B36DB7BA92F}"/>
              </a:ext>
            </a:extLst>
          </p:cNvPr>
          <p:cNvCxnSpPr>
            <a:cxnSpLocks/>
          </p:cNvCxnSpPr>
          <p:nvPr/>
        </p:nvCxnSpPr>
        <p:spPr>
          <a:xfrm flipV="1">
            <a:off x="11435698" y="26500817"/>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86320B7D-DDB5-2A72-AEB7-6CDC7944BA5D}"/>
              </a:ext>
            </a:extLst>
          </p:cNvPr>
          <p:cNvCxnSpPr>
            <a:cxnSpLocks/>
          </p:cNvCxnSpPr>
          <p:nvPr/>
        </p:nvCxnSpPr>
        <p:spPr>
          <a:xfrm flipV="1">
            <a:off x="11026905" y="26500817"/>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1EAB390A-BD4E-02F1-719E-BEBCB028DBF6}"/>
              </a:ext>
            </a:extLst>
          </p:cNvPr>
          <p:cNvCxnSpPr>
            <a:cxnSpLocks/>
          </p:cNvCxnSpPr>
          <p:nvPr/>
        </p:nvCxnSpPr>
        <p:spPr>
          <a:xfrm flipV="1">
            <a:off x="13054747" y="26500817"/>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7D7090E2-9F05-B8BF-980D-C1B112157A10}"/>
              </a:ext>
            </a:extLst>
          </p:cNvPr>
          <p:cNvCxnSpPr>
            <a:cxnSpLocks/>
          </p:cNvCxnSpPr>
          <p:nvPr/>
        </p:nvCxnSpPr>
        <p:spPr>
          <a:xfrm flipV="1">
            <a:off x="12619875" y="26500817"/>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0B930492-6909-B86B-E548-90A97C5FE745}"/>
              </a:ext>
            </a:extLst>
          </p:cNvPr>
          <p:cNvCxnSpPr>
            <a:cxnSpLocks/>
          </p:cNvCxnSpPr>
          <p:nvPr/>
        </p:nvCxnSpPr>
        <p:spPr>
          <a:xfrm>
            <a:off x="11015003" y="26492064"/>
            <a:ext cx="43144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2D530A29-4B19-C60F-FDA4-91F5985E2D79}"/>
              </a:ext>
            </a:extLst>
          </p:cNvPr>
          <p:cNvCxnSpPr>
            <a:cxnSpLocks/>
          </p:cNvCxnSpPr>
          <p:nvPr/>
        </p:nvCxnSpPr>
        <p:spPr>
          <a:xfrm>
            <a:off x="12607510" y="26500816"/>
            <a:ext cx="45843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16281CF8-5385-6F12-6CB2-12AA557649DF}"/>
              </a:ext>
            </a:extLst>
          </p:cNvPr>
          <p:cNvCxnSpPr>
            <a:cxnSpLocks/>
          </p:cNvCxnSpPr>
          <p:nvPr/>
        </p:nvCxnSpPr>
        <p:spPr>
          <a:xfrm>
            <a:off x="11054110" y="26621997"/>
            <a:ext cx="344281"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4D25BE25-B58B-826F-7D95-22D68C1FC00B}"/>
              </a:ext>
            </a:extLst>
          </p:cNvPr>
          <p:cNvSpPr txBox="1"/>
          <p:nvPr/>
        </p:nvSpPr>
        <p:spPr>
          <a:xfrm>
            <a:off x="11075254" y="26621997"/>
            <a:ext cx="979306" cy="294248"/>
          </a:xfrm>
          <a:prstGeom prst="rect">
            <a:avLst/>
          </a:prstGeom>
          <a:noFill/>
        </p:spPr>
        <p:txBody>
          <a:bodyPr wrap="square" rtlCol="0">
            <a:spAutoFit/>
          </a:bodyPr>
          <a:lstStyle/>
          <a:p>
            <a:r>
              <a:rPr lang="en-US" sz="1312" dirty="0">
                <a:latin typeface="Aptos" panose="020B0004020202020204" pitchFamily="34" charset="0"/>
              </a:rPr>
              <a:t>2 s</a:t>
            </a:r>
          </a:p>
        </p:txBody>
      </p:sp>
      <p:cxnSp>
        <p:nvCxnSpPr>
          <p:cNvPr id="1041" name="Straight Connector 1040">
            <a:extLst>
              <a:ext uri="{FF2B5EF4-FFF2-40B4-BE49-F238E27FC236}">
                <a16:creationId xmlns:a16="http://schemas.microsoft.com/office/drawing/2014/main" id="{0EEECFA9-0FA3-EDD7-55EF-197178E667DD}"/>
              </a:ext>
            </a:extLst>
          </p:cNvPr>
          <p:cNvCxnSpPr>
            <a:cxnSpLocks/>
          </p:cNvCxnSpPr>
          <p:nvPr/>
        </p:nvCxnSpPr>
        <p:spPr>
          <a:xfrm>
            <a:off x="10384569" y="28265554"/>
            <a:ext cx="126710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43" name="Straight Connector 1042">
            <a:extLst>
              <a:ext uri="{FF2B5EF4-FFF2-40B4-BE49-F238E27FC236}">
                <a16:creationId xmlns:a16="http://schemas.microsoft.com/office/drawing/2014/main" id="{163E013B-7FC1-432C-371F-95AC00471EE9}"/>
              </a:ext>
            </a:extLst>
          </p:cNvPr>
          <p:cNvCxnSpPr>
            <a:cxnSpLocks/>
          </p:cNvCxnSpPr>
          <p:nvPr/>
        </p:nvCxnSpPr>
        <p:spPr>
          <a:xfrm>
            <a:off x="12065328" y="28265554"/>
            <a:ext cx="121889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44" name="Straight Connector 1043">
            <a:extLst>
              <a:ext uri="{FF2B5EF4-FFF2-40B4-BE49-F238E27FC236}">
                <a16:creationId xmlns:a16="http://schemas.microsoft.com/office/drawing/2014/main" id="{4E8BD5F2-4ADB-D25A-EEEF-E7C33636B140}"/>
              </a:ext>
            </a:extLst>
          </p:cNvPr>
          <p:cNvCxnSpPr>
            <a:cxnSpLocks/>
          </p:cNvCxnSpPr>
          <p:nvPr/>
        </p:nvCxnSpPr>
        <p:spPr>
          <a:xfrm>
            <a:off x="13370381" y="28265554"/>
            <a:ext cx="37692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B9DD4147-5BC7-DACD-D8E6-AEE7B1193C85}"/>
              </a:ext>
            </a:extLst>
          </p:cNvPr>
          <p:cNvCxnSpPr>
            <a:cxnSpLocks/>
          </p:cNvCxnSpPr>
          <p:nvPr/>
        </p:nvCxnSpPr>
        <p:spPr>
          <a:xfrm>
            <a:off x="11758364" y="28265554"/>
            <a:ext cx="306964"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058" name="Straight Connector 1057">
            <a:extLst>
              <a:ext uri="{FF2B5EF4-FFF2-40B4-BE49-F238E27FC236}">
                <a16:creationId xmlns:a16="http://schemas.microsoft.com/office/drawing/2014/main" id="{2F5A471B-1F34-0E1E-7271-DC0592BB8C26}"/>
              </a:ext>
            </a:extLst>
          </p:cNvPr>
          <p:cNvCxnSpPr>
            <a:cxnSpLocks/>
          </p:cNvCxnSpPr>
          <p:nvPr/>
        </p:nvCxnSpPr>
        <p:spPr>
          <a:xfrm flipV="1">
            <a:off x="11733569" y="27835323"/>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59" name="Straight Connector 1058">
            <a:extLst>
              <a:ext uri="{FF2B5EF4-FFF2-40B4-BE49-F238E27FC236}">
                <a16:creationId xmlns:a16="http://schemas.microsoft.com/office/drawing/2014/main" id="{80586361-9A68-A8DA-B533-CC4FCF89534C}"/>
              </a:ext>
            </a:extLst>
          </p:cNvPr>
          <p:cNvCxnSpPr>
            <a:cxnSpLocks/>
          </p:cNvCxnSpPr>
          <p:nvPr/>
        </p:nvCxnSpPr>
        <p:spPr>
          <a:xfrm flipV="1">
            <a:off x="11637756" y="27835323"/>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60" name="Straight Connector 1059">
            <a:extLst>
              <a:ext uri="{FF2B5EF4-FFF2-40B4-BE49-F238E27FC236}">
                <a16:creationId xmlns:a16="http://schemas.microsoft.com/office/drawing/2014/main" id="{507E4910-B25C-1B3E-E9CE-161F589EFA5C}"/>
              </a:ext>
            </a:extLst>
          </p:cNvPr>
          <p:cNvCxnSpPr>
            <a:cxnSpLocks/>
          </p:cNvCxnSpPr>
          <p:nvPr/>
        </p:nvCxnSpPr>
        <p:spPr>
          <a:xfrm flipV="1">
            <a:off x="13380038" y="27835323"/>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62" name="Straight Connector 1061">
            <a:extLst>
              <a:ext uri="{FF2B5EF4-FFF2-40B4-BE49-F238E27FC236}">
                <a16:creationId xmlns:a16="http://schemas.microsoft.com/office/drawing/2014/main" id="{EDDA8B98-2AB1-0407-87BE-7EE581C0A18F}"/>
              </a:ext>
            </a:extLst>
          </p:cNvPr>
          <p:cNvCxnSpPr>
            <a:cxnSpLocks/>
          </p:cNvCxnSpPr>
          <p:nvPr/>
        </p:nvCxnSpPr>
        <p:spPr>
          <a:xfrm flipV="1">
            <a:off x="13284224" y="27835323"/>
            <a:ext cx="0" cy="442526"/>
          </a:xfrm>
          <a:prstGeom prst="line">
            <a:avLst/>
          </a:prstGeom>
          <a:ln w="38100"/>
        </p:spPr>
        <p:style>
          <a:lnRef idx="1">
            <a:schemeClr val="dk1"/>
          </a:lnRef>
          <a:fillRef idx="0">
            <a:schemeClr val="dk1"/>
          </a:fillRef>
          <a:effectRef idx="0">
            <a:schemeClr val="dk1"/>
          </a:effectRef>
          <a:fontRef idx="minor">
            <a:schemeClr val="tx1"/>
          </a:fontRef>
        </p:style>
      </p:cxnSp>
      <p:cxnSp>
        <p:nvCxnSpPr>
          <p:cNvPr id="1074" name="Straight Connector 1073">
            <a:extLst>
              <a:ext uri="{FF2B5EF4-FFF2-40B4-BE49-F238E27FC236}">
                <a16:creationId xmlns:a16="http://schemas.microsoft.com/office/drawing/2014/main" id="{EC1D4675-4C9B-5BDD-2E07-EA77E6F4BFBD}"/>
              </a:ext>
            </a:extLst>
          </p:cNvPr>
          <p:cNvCxnSpPr>
            <a:cxnSpLocks/>
          </p:cNvCxnSpPr>
          <p:nvPr/>
        </p:nvCxnSpPr>
        <p:spPr>
          <a:xfrm>
            <a:off x="11630104" y="27846040"/>
            <a:ext cx="1151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75" name="Straight Connector 1074">
            <a:extLst>
              <a:ext uri="{FF2B5EF4-FFF2-40B4-BE49-F238E27FC236}">
                <a16:creationId xmlns:a16="http://schemas.microsoft.com/office/drawing/2014/main" id="{7C9E96D3-8409-0C60-083D-9C7FEDB6E81D}"/>
              </a:ext>
            </a:extLst>
          </p:cNvPr>
          <p:cNvCxnSpPr>
            <a:cxnSpLocks/>
          </p:cNvCxnSpPr>
          <p:nvPr/>
        </p:nvCxnSpPr>
        <p:spPr>
          <a:xfrm>
            <a:off x="13271858" y="27822280"/>
            <a:ext cx="12071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83" name="Straight Arrow Connector 1082">
            <a:extLst>
              <a:ext uri="{FF2B5EF4-FFF2-40B4-BE49-F238E27FC236}">
                <a16:creationId xmlns:a16="http://schemas.microsoft.com/office/drawing/2014/main" id="{43DE49D7-727E-2A2A-3783-74188926D631}"/>
              </a:ext>
            </a:extLst>
          </p:cNvPr>
          <p:cNvCxnSpPr>
            <a:cxnSpLocks/>
          </p:cNvCxnSpPr>
          <p:nvPr/>
        </p:nvCxnSpPr>
        <p:spPr>
          <a:xfrm>
            <a:off x="11414294" y="28050598"/>
            <a:ext cx="186546"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EBFE9409-284A-EF74-C134-F2230935667A}"/>
              </a:ext>
            </a:extLst>
          </p:cNvPr>
          <p:cNvCxnSpPr>
            <a:cxnSpLocks/>
          </p:cNvCxnSpPr>
          <p:nvPr/>
        </p:nvCxnSpPr>
        <p:spPr>
          <a:xfrm>
            <a:off x="13065947" y="28050598"/>
            <a:ext cx="186546"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96" name="TextBox 195">
            <a:extLst>
              <a:ext uri="{FF2B5EF4-FFF2-40B4-BE49-F238E27FC236}">
                <a16:creationId xmlns:a16="http://schemas.microsoft.com/office/drawing/2014/main" id="{6ED3E662-FE41-EF1D-77FD-89EE377016E8}"/>
              </a:ext>
            </a:extLst>
          </p:cNvPr>
          <p:cNvSpPr txBox="1"/>
          <p:nvPr/>
        </p:nvSpPr>
        <p:spPr>
          <a:xfrm>
            <a:off x="11322976" y="27766387"/>
            <a:ext cx="979306" cy="294248"/>
          </a:xfrm>
          <a:prstGeom prst="rect">
            <a:avLst/>
          </a:prstGeom>
          <a:noFill/>
        </p:spPr>
        <p:txBody>
          <a:bodyPr wrap="square" rtlCol="0">
            <a:spAutoFit/>
          </a:bodyPr>
          <a:lstStyle/>
          <a:p>
            <a:r>
              <a:rPr lang="en-US" sz="1312" dirty="0">
                <a:latin typeface="Aptos" panose="020B0004020202020204" pitchFamily="34" charset="0"/>
              </a:rPr>
              <a:t>1 s</a:t>
            </a:r>
          </a:p>
        </p:txBody>
      </p:sp>
      <p:sp>
        <p:nvSpPr>
          <p:cNvPr id="198" name="TextBox 197">
            <a:extLst>
              <a:ext uri="{FF2B5EF4-FFF2-40B4-BE49-F238E27FC236}">
                <a16:creationId xmlns:a16="http://schemas.microsoft.com/office/drawing/2014/main" id="{5806BFBD-4456-56C0-116F-69E2500B803F}"/>
              </a:ext>
            </a:extLst>
          </p:cNvPr>
          <p:cNvSpPr txBox="1"/>
          <p:nvPr/>
        </p:nvSpPr>
        <p:spPr>
          <a:xfrm>
            <a:off x="9956837" y="26429208"/>
            <a:ext cx="1207056" cy="496161"/>
          </a:xfrm>
          <a:prstGeom prst="rect">
            <a:avLst/>
          </a:prstGeom>
          <a:noFill/>
        </p:spPr>
        <p:txBody>
          <a:bodyPr wrap="square" rtlCol="0">
            <a:spAutoFit/>
          </a:bodyPr>
          <a:lstStyle/>
          <a:p>
            <a:r>
              <a:rPr lang="en-US" sz="1312" dirty="0">
                <a:latin typeface="Aptos" panose="020B0004020202020204" pitchFamily="34" charset="0"/>
              </a:rPr>
              <a:t>Orthonasal stimulus</a:t>
            </a:r>
          </a:p>
        </p:txBody>
      </p:sp>
      <p:sp>
        <p:nvSpPr>
          <p:cNvPr id="199" name="TextBox 198">
            <a:extLst>
              <a:ext uri="{FF2B5EF4-FFF2-40B4-BE49-F238E27FC236}">
                <a16:creationId xmlns:a16="http://schemas.microsoft.com/office/drawing/2014/main" id="{E28B0B23-3FE7-5C59-295D-FF6DF4EF4931}"/>
              </a:ext>
            </a:extLst>
          </p:cNvPr>
          <p:cNvSpPr txBox="1"/>
          <p:nvPr/>
        </p:nvSpPr>
        <p:spPr>
          <a:xfrm>
            <a:off x="9995381" y="25853785"/>
            <a:ext cx="1550862" cy="294248"/>
          </a:xfrm>
          <a:prstGeom prst="rect">
            <a:avLst/>
          </a:prstGeom>
          <a:noFill/>
        </p:spPr>
        <p:txBody>
          <a:bodyPr wrap="square" rtlCol="0">
            <a:spAutoFit/>
          </a:bodyPr>
          <a:lstStyle/>
          <a:p>
            <a:r>
              <a:rPr lang="en-US" sz="1312" dirty="0">
                <a:latin typeface="Aptos" panose="020B0004020202020204" pitchFamily="34" charset="0"/>
              </a:rPr>
              <a:t>Cue Light</a:t>
            </a:r>
          </a:p>
        </p:txBody>
      </p:sp>
      <p:sp>
        <p:nvSpPr>
          <p:cNvPr id="200" name="TextBox 199">
            <a:extLst>
              <a:ext uri="{FF2B5EF4-FFF2-40B4-BE49-F238E27FC236}">
                <a16:creationId xmlns:a16="http://schemas.microsoft.com/office/drawing/2014/main" id="{44D513A7-CFAC-37BC-4FC0-2BCBB1BAABA1}"/>
              </a:ext>
            </a:extLst>
          </p:cNvPr>
          <p:cNvSpPr txBox="1"/>
          <p:nvPr/>
        </p:nvSpPr>
        <p:spPr>
          <a:xfrm>
            <a:off x="9959270" y="27112858"/>
            <a:ext cx="923177" cy="496161"/>
          </a:xfrm>
          <a:prstGeom prst="rect">
            <a:avLst/>
          </a:prstGeom>
          <a:noFill/>
        </p:spPr>
        <p:txBody>
          <a:bodyPr wrap="square" rtlCol="0">
            <a:spAutoFit/>
          </a:bodyPr>
          <a:lstStyle/>
          <a:p>
            <a:r>
              <a:rPr lang="en-US" sz="1312" dirty="0">
                <a:latin typeface="Aptos" panose="020B0004020202020204" pitchFamily="34" charset="0"/>
              </a:rPr>
              <a:t>Retronasal stimulus</a:t>
            </a:r>
          </a:p>
        </p:txBody>
      </p:sp>
      <p:sp>
        <p:nvSpPr>
          <p:cNvPr id="201" name="TextBox 200">
            <a:extLst>
              <a:ext uri="{FF2B5EF4-FFF2-40B4-BE49-F238E27FC236}">
                <a16:creationId xmlns:a16="http://schemas.microsoft.com/office/drawing/2014/main" id="{A4F161F5-E4D6-C492-9110-DD9CF04F9A75}"/>
              </a:ext>
            </a:extLst>
          </p:cNvPr>
          <p:cNvSpPr txBox="1"/>
          <p:nvPr/>
        </p:nvSpPr>
        <p:spPr>
          <a:xfrm>
            <a:off x="9959146" y="27849877"/>
            <a:ext cx="1550862" cy="294248"/>
          </a:xfrm>
          <a:prstGeom prst="rect">
            <a:avLst/>
          </a:prstGeom>
          <a:noFill/>
        </p:spPr>
        <p:txBody>
          <a:bodyPr wrap="square" rtlCol="0">
            <a:spAutoFit/>
          </a:bodyPr>
          <a:lstStyle/>
          <a:p>
            <a:r>
              <a:rPr lang="en-US" sz="1312" dirty="0">
                <a:latin typeface="Aptos" panose="020B0004020202020204" pitchFamily="34" charset="0"/>
              </a:rPr>
              <a:t>Reward</a:t>
            </a:r>
          </a:p>
        </p:txBody>
      </p:sp>
      <p:sp>
        <p:nvSpPr>
          <p:cNvPr id="202" name="TextBox 201">
            <a:extLst>
              <a:ext uri="{FF2B5EF4-FFF2-40B4-BE49-F238E27FC236}">
                <a16:creationId xmlns:a16="http://schemas.microsoft.com/office/drawing/2014/main" id="{B320E8CB-2BFA-16C5-6EC7-CF5469C123ED}"/>
              </a:ext>
            </a:extLst>
          </p:cNvPr>
          <p:cNvSpPr txBox="1"/>
          <p:nvPr/>
        </p:nvSpPr>
        <p:spPr>
          <a:xfrm>
            <a:off x="10817393" y="28385360"/>
            <a:ext cx="2390096" cy="496161"/>
          </a:xfrm>
          <a:prstGeom prst="rect">
            <a:avLst/>
          </a:prstGeom>
          <a:noFill/>
        </p:spPr>
        <p:txBody>
          <a:bodyPr wrap="square" rtlCol="0">
            <a:spAutoFit/>
          </a:bodyPr>
          <a:lstStyle/>
          <a:p>
            <a:pPr algn="ctr"/>
            <a:r>
              <a:rPr lang="en-US" sz="1312" b="1" dirty="0">
                <a:latin typeface="Aptos" panose="020B0004020202020204" pitchFamily="34" charset="0"/>
              </a:rPr>
              <a:t>15 Trials = Water Reward</a:t>
            </a:r>
          </a:p>
          <a:p>
            <a:pPr algn="ctr"/>
            <a:r>
              <a:rPr lang="en-US" sz="1312" b="1" dirty="0">
                <a:latin typeface="Aptos" panose="020B0004020202020204" pitchFamily="34" charset="0"/>
              </a:rPr>
              <a:t>15 Trials = EB in Water/Ortho</a:t>
            </a:r>
          </a:p>
        </p:txBody>
      </p:sp>
      <p:sp>
        <p:nvSpPr>
          <p:cNvPr id="213" name="Rectangle 212">
            <a:extLst>
              <a:ext uri="{FF2B5EF4-FFF2-40B4-BE49-F238E27FC236}">
                <a16:creationId xmlns:a16="http://schemas.microsoft.com/office/drawing/2014/main" id="{CF610F18-FFBB-5E1A-0871-93781E411E9C}"/>
              </a:ext>
            </a:extLst>
          </p:cNvPr>
          <p:cNvSpPr/>
          <p:nvPr/>
        </p:nvSpPr>
        <p:spPr>
          <a:xfrm>
            <a:off x="410762" y="25351853"/>
            <a:ext cx="335114" cy="71616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4761">
              <a:latin typeface="Aptos" panose="020B0004020202020204" pitchFamily="34" charset="0"/>
            </a:endParaRPr>
          </a:p>
        </p:txBody>
      </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0744BA0F-320C-EF33-136F-380205250346}"/>
                  </a:ext>
                </a:extLst>
              </p:cNvPr>
              <p:cNvSpPr txBox="1"/>
              <p:nvPr/>
            </p:nvSpPr>
            <p:spPr>
              <a:xfrm>
                <a:off x="5225593" y="36480831"/>
                <a:ext cx="4150752" cy="653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509" i="1">
                              <a:latin typeface="Cambria Math" panose="02040503050406030204" pitchFamily="18" charset="0"/>
                            </a:rPr>
                          </m:ctrlPr>
                        </m:sSubPr>
                        <m:e>
                          <m:r>
                            <a:rPr lang="en-US" sz="1509" i="1">
                              <a:latin typeface="Cambria Math" panose="02040503050406030204" pitchFamily="18" charset="0"/>
                            </a:rPr>
                            <m:t>𝐶𝑜h𝑒𝑟𝑒𝑛𝑐𝑒</m:t>
                          </m:r>
                        </m:e>
                        <m:sub>
                          <m:r>
                            <a:rPr lang="en-US" sz="1509" i="1">
                              <a:latin typeface="Cambria Math" panose="02040503050406030204" pitchFamily="18" charset="0"/>
                            </a:rPr>
                            <m:t>𝐺𝐶</m:t>
                          </m:r>
                          <m:r>
                            <a:rPr lang="en-US" sz="1509" i="1">
                              <a:latin typeface="Cambria Math" panose="02040503050406030204" pitchFamily="18" charset="0"/>
                              <a:ea typeface="Cambria Math" panose="02040503050406030204" pitchFamily="18" charset="0"/>
                            </a:rPr>
                            <m:t>↔</m:t>
                          </m:r>
                          <m:r>
                            <a:rPr lang="en-US" sz="1509" i="1">
                              <a:latin typeface="Cambria Math" panose="02040503050406030204" pitchFamily="18" charset="0"/>
                              <a:ea typeface="Cambria Math" panose="02040503050406030204" pitchFamily="18" charset="0"/>
                            </a:rPr>
                            <m:t>𝑃𝐶</m:t>
                          </m:r>
                          <m:r>
                            <a:rPr lang="en-US" sz="1509" i="1">
                              <a:latin typeface="Cambria Math" panose="02040503050406030204" pitchFamily="18" charset="0"/>
                              <a:ea typeface="Cambria Math" panose="02040503050406030204" pitchFamily="18" charset="0"/>
                            </a:rPr>
                            <m:t> </m:t>
                          </m:r>
                        </m:sub>
                      </m:sSub>
                      <m:d>
                        <m:dPr>
                          <m:ctrlPr>
                            <a:rPr lang="en-US" sz="1509" i="1">
                              <a:latin typeface="Cambria Math" panose="02040503050406030204" pitchFamily="18" charset="0"/>
                            </a:rPr>
                          </m:ctrlPr>
                        </m:dPr>
                        <m:e>
                          <m:r>
                            <a:rPr lang="en-US" sz="1509" i="1">
                              <a:latin typeface="Cambria Math" panose="02040503050406030204" pitchFamily="18" charset="0"/>
                            </a:rPr>
                            <m:t>𝑓</m:t>
                          </m:r>
                        </m:e>
                      </m:d>
                      <m:r>
                        <a:rPr lang="en-US" sz="1509" i="1">
                          <a:latin typeface="Cambria Math" panose="02040503050406030204" pitchFamily="18" charset="0"/>
                        </a:rPr>
                        <m:t>=</m:t>
                      </m:r>
                      <m:d>
                        <m:dPr>
                          <m:begChr m:val="|"/>
                          <m:endChr m:val=""/>
                          <m:ctrlPr>
                            <a:rPr lang="en-US" sz="1509" i="1">
                              <a:latin typeface="Cambria Math" panose="02040503050406030204" pitchFamily="18" charset="0"/>
                            </a:rPr>
                          </m:ctrlPr>
                        </m:dPr>
                        <m:e>
                          <m:f>
                            <m:fPr>
                              <m:ctrlPr>
                                <a:rPr lang="en-US" sz="1509" i="1">
                                  <a:latin typeface="Cambria Math" panose="02040503050406030204" pitchFamily="18" charset="0"/>
                                </a:rPr>
                              </m:ctrlPr>
                            </m:fPr>
                            <m:num>
                              <m:r>
                                <a:rPr lang="en-US" sz="1509" i="1">
                                  <a:latin typeface="Cambria Math" panose="02040503050406030204" pitchFamily="18" charset="0"/>
                                </a:rPr>
                                <m:t>1</m:t>
                              </m:r>
                            </m:num>
                            <m:den>
                              <m:r>
                                <a:rPr lang="en-US" sz="1509" i="1">
                                  <a:latin typeface="Cambria Math" panose="02040503050406030204" pitchFamily="18" charset="0"/>
                                </a:rPr>
                                <m:t>𝑁</m:t>
                              </m:r>
                            </m:den>
                          </m:f>
                        </m:e>
                      </m:d>
                      <m:r>
                        <a:rPr lang="en-US" sz="1509" i="1">
                          <a:latin typeface="Cambria Math" panose="02040503050406030204" pitchFamily="18" charset="0"/>
                        </a:rPr>
                        <m:t> </m:t>
                      </m:r>
                      <m:nary>
                        <m:naryPr>
                          <m:chr m:val="∑"/>
                          <m:ctrlPr>
                            <a:rPr lang="en-US" sz="1509" i="1">
                              <a:latin typeface="Cambria Math" panose="02040503050406030204" pitchFamily="18" charset="0"/>
                            </a:rPr>
                          </m:ctrlPr>
                        </m:naryPr>
                        <m:sub>
                          <m:r>
                            <m:rPr>
                              <m:brk m:alnAt="23"/>
                            </m:rPr>
                            <a:rPr lang="en-US" sz="1509" i="1">
                              <a:latin typeface="Cambria Math" panose="02040503050406030204" pitchFamily="18" charset="0"/>
                            </a:rPr>
                            <m:t>𝑡</m:t>
                          </m:r>
                          <m:r>
                            <a:rPr lang="en-US" sz="1509" i="1">
                              <a:latin typeface="Cambria Math" panose="02040503050406030204" pitchFamily="18" charset="0"/>
                            </a:rPr>
                            <m:t>=1</m:t>
                          </m:r>
                        </m:sub>
                        <m:sup>
                          <m:r>
                            <a:rPr lang="en-US" sz="1509" i="1">
                              <a:latin typeface="Cambria Math" panose="02040503050406030204" pitchFamily="18" charset="0"/>
                            </a:rPr>
                            <m:t>𝑇</m:t>
                          </m:r>
                        </m:sup>
                        <m:e>
                          <m:sSup>
                            <m:sSupPr>
                              <m:ctrlPr>
                                <a:rPr lang="en-US" sz="1509" i="1">
                                  <a:latin typeface="Cambria Math" panose="02040503050406030204" pitchFamily="18" charset="0"/>
                                </a:rPr>
                              </m:ctrlPr>
                            </m:sSupPr>
                            <m:e>
                              <m:r>
                                <a:rPr lang="en-US" sz="1509" i="1">
                                  <a:latin typeface="Cambria Math" panose="02040503050406030204" pitchFamily="18" charset="0"/>
                                </a:rPr>
                                <m:t>𝑒</m:t>
                              </m:r>
                            </m:e>
                            <m:sup>
                              <m:r>
                                <a:rPr lang="en-US" sz="1509" i="1">
                                  <a:latin typeface="Cambria Math" panose="02040503050406030204" pitchFamily="18" charset="0"/>
                                </a:rPr>
                                <m:t>−</m:t>
                              </m:r>
                              <m:r>
                                <a:rPr lang="en-US" sz="1509" i="1">
                                  <a:latin typeface="Cambria Math" panose="02040503050406030204" pitchFamily="18" charset="0"/>
                                </a:rPr>
                                <m:t>𝑖</m:t>
                              </m:r>
                              <m:r>
                                <a:rPr lang="en-US" sz="1509" i="1">
                                  <a:latin typeface="Cambria Math" panose="02040503050406030204" pitchFamily="18" charset="0"/>
                                </a:rPr>
                                <m:t>(</m:t>
                              </m:r>
                              <m:sSup>
                                <m:sSupPr>
                                  <m:ctrlPr>
                                    <a:rPr lang="en-US" sz="1509" i="1">
                                      <a:latin typeface="Cambria Math" panose="02040503050406030204" pitchFamily="18" charset="0"/>
                                      <a:ea typeface="Cambria Math" panose="02040503050406030204" pitchFamily="18" charset="0"/>
                                    </a:rPr>
                                  </m:ctrlPr>
                                </m:sSupPr>
                                <m:e>
                                  <m:sSub>
                                    <m:sSubPr>
                                      <m:ctrlPr>
                                        <a:rPr lang="en-US" sz="1509" i="1">
                                          <a:latin typeface="Cambria Math" panose="02040503050406030204" pitchFamily="18" charset="0"/>
                                          <a:ea typeface="Cambria Math" panose="02040503050406030204" pitchFamily="18" charset="0"/>
                                        </a:rPr>
                                      </m:ctrlPr>
                                    </m:sSubPr>
                                    <m:e>
                                      <m:r>
                                        <a:rPr lang="en-US" sz="1509" i="1">
                                          <a:latin typeface="Cambria Math" panose="02040503050406030204" pitchFamily="18" charset="0"/>
                                          <a:ea typeface="Cambria Math" panose="02040503050406030204" pitchFamily="18" charset="0"/>
                                        </a:rPr>
                                        <m:t>𝜃</m:t>
                                      </m:r>
                                    </m:e>
                                    <m:sub>
                                      <m:r>
                                        <a:rPr lang="en-US" sz="1509" i="1">
                                          <a:latin typeface="Cambria Math" panose="02040503050406030204" pitchFamily="18" charset="0"/>
                                          <a:ea typeface="Cambria Math" panose="02040503050406030204" pitchFamily="18" charset="0"/>
                                        </a:rPr>
                                        <m:t>𝑡</m:t>
                                      </m:r>
                                    </m:sub>
                                  </m:sSub>
                                </m:e>
                                <m:sup>
                                  <m:r>
                                    <a:rPr lang="en-US" sz="1509" i="1">
                                      <a:latin typeface="Cambria Math" panose="02040503050406030204" pitchFamily="18" charset="0"/>
                                      <a:ea typeface="Cambria Math" panose="02040503050406030204" pitchFamily="18" charset="0"/>
                                    </a:rPr>
                                    <m:t>𝐺𝐶</m:t>
                                  </m:r>
                                </m:sup>
                              </m:sSup>
                              <m:d>
                                <m:dPr>
                                  <m:ctrlPr>
                                    <a:rPr lang="en-US" sz="1509" i="1">
                                      <a:latin typeface="Cambria Math" panose="02040503050406030204" pitchFamily="18" charset="0"/>
                                      <a:ea typeface="Cambria Math" panose="02040503050406030204" pitchFamily="18" charset="0"/>
                                    </a:rPr>
                                  </m:ctrlPr>
                                </m:dPr>
                                <m:e>
                                  <m:r>
                                    <a:rPr lang="en-US" sz="1509" i="1">
                                      <a:latin typeface="Cambria Math" panose="02040503050406030204" pitchFamily="18" charset="0"/>
                                      <a:ea typeface="Cambria Math" panose="02040503050406030204" pitchFamily="18" charset="0"/>
                                    </a:rPr>
                                    <m:t>𝑓</m:t>
                                  </m:r>
                                </m:e>
                              </m:d>
                              <m:r>
                                <a:rPr lang="en-US" sz="1509" i="1">
                                  <a:latin typeface="Cambria Math" panose="02040503050406030204" pitchFamily="18" charset="0"/>
                                  <a:ea typeface="Cambria Math" panose="02040503050406030204" pitchFamily="18" charset="0"/>
                                </a:rPr>
                                <m:t>−</m:t>
                              </m:r>
                              <m:sSubSup>
                                <m:sSubSupPr>
                                  <m:ctrlPr>
                                    <a:rPr lang="en-US" sz="1509" i="1">
                                      <a:latin typeface="Cambria Math" panose="02040503050406030204" pitchFamily="18" charset="0"/>
                                      <a:ea typeface="Cambria Math" panose="02040503050406030204" pitchFamily="18" charset="0"/>
                                    </a:rPr>
                                  </m:ctrlPr>
                                </m:sSubSupPr>
                                <m:e>
                                  <m:r>
                                    <a:rPr lang="en-US" sz="1509" i="1">
                                      <a:latin typeface="Cambria Math" panose="02040503050406030204" pitchFamily="18" charset="0"/>
                                      <a:ea typeface="Cambria Math" panose="02040503050406030204" pitchFamily="18" charset="0"/>
                                    </a:rPr>
                                    <m:t>𝜃</m:t>
                                  </m:r>
                                </m:e>
                                <m:sub>
                                  <m:r>
                                    <a:rPr lang="en-US" sz="1509" i="1">
                                      <a:latin typeface="Cambria Math" panose="02040503050406030204" pitchFamily="18" charset="0"/>
                                      <a:ea typeface="Cambria Math" panose="02040503050406030204" pitchFamily="18" charset="0"/>
                                    </a:rPr>
                                    <m:t>𝑡</m:t>
                                  </m:r>
                                </m:sub>
                                <m:sup>
                                  <m:r>
                                    <a:rPr lang="en-US" sz="1509" i="1">
                                      <a:latin typeface="Cambria Math" panose="02040503050406030204" pitchFamily="18" charset="0"/>
                                      <a:ea typeface="Cambria Math" panose="02040503050406030204" pitchFamily="18" charset="0"/>
                                    </a:rPr>
                                    <m:t>  </m:t>
                                  </m:r>
                                  <m:r>
                                    <a:rPr lang="en-US" sz="1509" i="1">
                                      <a:latin typeface="Cambria Math" panose="02040503050406030204" pitchFamily="18" charset="0"/>
                                      <a:ea typeface="Cambria Math" panose="02040503050406030204" pitchFamily="18" charset="0"/>
                                    </a:rPr>
                                    <m:t>𝑃𝐶</m:t>
                                  </m:r>
                                </m:sup>
                              </m:sSubSup>
                              <m:d>
                                <m:dPr>
                                  <m:ctrlPr>
                                    <a:rPr lang="en-US" sz="1509" i="1">
                                      <a:latin typeface="Cambria Math" panose="02040503050406030204" pitchFamily="18" charset="0"/>
                                      <a:ea typeface="Cambria Math" panose="02040503050406030204" pitchFamily="18" charset="0"/>
                                    </a:rPr>
                                  </m:ctrlPr>
                                </m:dPr>
                                <m:e>
                                  <m:r>
                                    <a:rPr lang="en-US" sz="1509" i="1">
                                      <a:latin typeface="Cambria Math" panose="02040503050406030204" pitchFamily="18" charset="0"/>
                                      <a:ea typeface="Cambria Math" panose="02040503050406030204" pitchFamily="18" charset="0"/>
                                    </a:rPr>
                                    <m:t>𝑓</m:t>
                                  </m:r>
                                </m:e>
                              </m:d>
                              <m:r>
                                <a:rPr lang="en-US" sz="1509" i="1">
                                  <a:latin typeface="Cambria Math" panose="02040503050406030204" pitchFamily="18" charset="0"/>
                                  <a:ea typeface="Cambria Math" panose="02040503050406030204" pitchFamily="18" charset="0"/>
                                </a:rPr>
                                <m:t>)</m:t>
                              </m:r>
                            </m:sup>
                          </m:sSup>
                        </m:e>
                      </m:nary>
                    </m:oMath>
                  </m:oMathPara>
                </a14:m>
                <a:endParaRPr lang="en-US" sz="1509" dirty="0">
                  <a:latin typeface="Aptos" panose="020B0004020202020204" pitchFamily="34" charset="0"/>
                </a:endParaRPr>
              </a:p>
            </p:txBody>
          </p:sp>
        </mc:Choice>
        <mc:Fallback>
          <p:sp>
            <p:nvSpPr>
              <p:cNvPr id="243" name="TextBox 242">
                <a:extLst>
                  <a:ext uri="{FF2B5EF4-FFF2-40B4-BE49-F238E27FC236}">
                    <a16:creationId xmlns:a16="http://schemas.microsoft.com/office/drawing/2014/main" id="{0744BA0F-320C-EF33-136F-380205250346}"/>
                  </a:ext>
                </a:extLst>
              </p:cNvPr>
              <p:cNvSpPr txBox="1">
                <a:spLocks noRot="1" noChangeAspect="1" noMove="1" noResize="1" noEditPoints="1" noAdjustHandles="1" noChangeArrowheads="1" noChangeShapeType="1" noTextEdit="1"/>
              </p:cNvSpPr>
              <p:nvPr/>
            </p:nvSpPr>
            <p:spPr>
              <a:xfrm>
                <a:off x="5225593" y="36480831"/>
                <a:ext cx="4150752" cy="653064"/>
              </a:xfrm>
              <a:prstGeom prst="rect">
                <a:avLst/>
              </a:prstGeom>
              <a:blipFill>
                <a:blip r:embed="rId21"/>
                <a:stretch>
                  <a:fillRect l="-915" t="-162264" r="-305" b="-241509"/>
                </a:stretch>
              </a:blipFill>
            </p:spPr>
            <p:txBody>
              <a:bodyPr/>
              <a:lstStyle/>
              <a:p>
                <a:r>
                  <a:rPr lang="en-US">
                    <a:noFill/>
                  </a:rPr>
                  <a:t> </a:t>
                </a:r>
              </a:p>
            </p:txBody>
          </p:sp>
        </mc:Fallback>
      </mc:AlternateContent>
      <p:grpSp>
        <p:nvGrpSpPr>
          <p:cNvPr id="282" name="Group 281">
            <a:extLst>
              <a:ext uri="{FF2B5EF4-FFF2-40B4-BE49-F238E27FC236}">
                <a16:creationId xmlns:a16="http://schemas.microsoft.com/office/drawing/2014/main" id="{751004F3-D712-073E-32F5-D1700FEF56DF}"/>
              </a:ext>
            </a:extLst>
          </p:cNvPr>
          <p:cNvGrpSpPr/>
          <p:nvPr/>
        </p:nvGrpSpPr>
        <p:grpSpPr>
          <a:xfrm>
            <a:off x="3979690" y="4227628"/>
            <a:ext cx="4324014" cy="3407552"/>
            <a:chOff x="7570333" y="6286998"/>
            <a:chExt cx="6591153" cy="5194176"/>
          </a:xfrm>
        </p:grpSpPr>
        <p:pic>
          <p:nvPicPr>
            <p:cNvPr id="519" name="Picture 518" descr="A picture containing antenna&#10;&#10;Description automatically generated">
              <a:extLst>
                <a:ext uri="{FF2B5EF4-FFF2-40B4-BE49-F238E27FC236}">
                  <a16:creationId xmlns:a16="http://schemas.microsoft.com/office/drawing/2014/main" id="{CB2AB43E-B2DE-92CD-508A-32B74D1DF59A}"/>
                </a:ext>
              </a:extLst>
            </p:cNvPr>
            <p:cNvPicPr>
              <a:picLocks noChangeAspect="1"/>
            </p:cNvPicPr>
            <p:nvPr/>
          </p:nvPicPr>
          <p:blipFill rotWithShape="1">
            <a:blip r:embed="rId22">
              <a:extLst>
                <a:ext uri="{28A0092B-C50C-407E-A947-70E740481C1C}">
                  <a14:useLocalDpi xmlns:a14="http://schemas.microsoft.com/office/drawing/2010/main" val="0"/>
                </a:ext>
              </a:extLst>
            </a:blip>
            <a:srcRect r="41774"/>
            <a:stretch/>
          </p:blipFill>
          <p:spPr>
            <a:xfrm>
              <a:off x="12420513" y="6286998"/>
              <a:ext cx="1740973" cy="2312173"/>
            </a:xfrm>
            <a:prstGeom prst="rect">
              <a:avLst/>
            </a:prstGeom>
          </p:spPr>
        </p:pic>
        <p:sp>
          <p:nvSpPr>
            <p:cNvPr id="47" name="Oval 46">
              <a:extLst>
                <a:ext uri="{FF2B5EF4-FFF2-40B4-BE49-F238E27FC236}">
                  <a16:creationId xmlns:a16="http://schemas.microsoft.com/office/drawing/2014/main" id="{992A6DA2-152D-F0FC-90E4-A117F45AD5DF}"/>
                </a:ext>
              </a:extLst>
            </p:cNvPr>
            <p:cNvSpPr/>
            <p:nvPr/>
          </p:nvSpPr>
          <p:spPr>
            <a:xfrm>
              <a:off x="7658386" y="8262680"/>
              <a:ext cx="2332855" cy="170918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761" dirty="0">
                  <a:latin typeface="Aptos" panose="020B0004020202020204" pitchFamily="34" charset="0"/>
                </a:rPr>
                <a:t>GC</a:t>
              </a:r>
            </a:p>
          </p:txBody>
        </p:sp>
        <p:cxnSp>
          <p:nvCxnSpPr>
            <p:cNvPr id="61" name="Straight Connector 60">
              <a:extLst>
                <a:ext uri="{FF2B5EF4-FFF2-40B4-BE49-F238E27FC236}">
                  <a16:creationId xmlns:a16="http://schemas.microsoft.com/office/drawing/2014/main" id="{2DDCF12F-8880-C6BE-6A05-967677FAE3B3}"/>
                </a:ext>
              </a:extLst>
            </p:cNvPr>
            <p:cNvCxnSpPr>
              <a:cxnSpLocks/>
            </p:cNvCxnSpPr>
            <p:nvPr/>
          </p:nvCxnSpPr>
          <p:spPr>
            <a:xfrm flipV="1">
              <a:off x="10330016" y="7324490"/>
              <a:ext cx="0" cy="359516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87C41D2-1B50-EC6E-5B21-90E495C6311F}"/>
                </a:ext>
              </a:extLst>
            </p:cNvPr>
            <p:cNvCxnSpPr>
              <a:cxnSpLocks/>
            </p:cNvCxnSpPr>
            <p:nvPr/>
          </p:nvCxnSpPr>
          <p:spPr>
            <a:xfrm flipV="1">
              <a:off x="10300886" y="7321278"/>
              <a:ext cx="944612" cy="13312"/>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FDECFE83-15D2-E91E-77AA-96A5922CA90E}"/>
                </a:ext>
              </a:extLst>
            </p:cNvPr>
            <p:cNvCxnSpPr>
              <a:cxnSpLocks/>
            </p:cNvCxnSpPr>
            <p:nvPr/>
          </p:nvCxnSpPr>
          <p:spPr>
            <a:xfrm flipV="1">
              <a:off x="10865447" y="7597372"/>
              <a:ext cx="0" cy="103408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9EB5C2D9-6ED9-EB2D-9F0F-D1204E5E4424}"/>
                </a:ext>
              </a:extLst>
            </p:cNvPr>
            <p:cNvCxnSpPr>
              <a:cxnSpLocks/>
            </p:cNvCxnSpPr>
            <p:nvPr/>
          </p:nvCxnSpPr>
          <p:spPr>
            <a:xfrm>
              <a:off x="11822109" y="7388630"/>
              <a:ext cx="620185" cy="0"/>
            </a:xfrm>
            <a:prstGeom prst="line">
              <a:avLst/>
            </a:prstGeom>
            <a:ln w="76200"/>
          </p:spPr>
          <p:style>
            <a:lnRef idx="2">
              <a:schemeClr val="dk1"/>
            </a:lnRef>
            <a:fillRef idx="0">
              <a:schemeClr val="dk1"/>
            </a:fillRef>
            <a:effectRef idx="1">
              <a:schemeClr val="dk1"/>
            </a:effectRef>
            <a:fontRef idx="minor">
              <a:schemeClr val="tx1"/>
            </a:fontRef>
          </p:style>
        </p:cxnSp>
        <p:sp>
          <p:nvSpPr>
            <p:cNvPr id="79" name="Triangle 78">
              <a:extLst>
                <a:ext uri="{FF2B5EF4-FFF2-40B4-BE49-F238E27FC236}">
                  <a16:creationId xmlns:a16="http://schemas.microsoft.com/office/drawing/2014/main" id="{B7E7FCE0-8097-0567-40AF-9CA0E505C9CE}"/>
                </a:ext>
              </a:extLst>
            </p:cNvPr>
            <p:cNvSpPr/>
            <p:nvPr/>
          </p:nvSpPr>
          <p:spPr>
            <a:xfrm rot="5400000">
              <a:off x="11222177" y="7029475"/>
              <a:ext cx="774930" cy="7500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761" dirty="0">
                <a:latin typeface="Aptos" panose="020B0004020202020204" pitchFamily="34" charset="0"/>
              </a:endParaRPr>
            </a:p>
          </p:txBody>
        </p:sp>
        <p:cxnSp>
          <p:nvCxnSpPr>
            <p:cNvPr id="80" name="Straight Connector 79">
              <a:extLst>
                <a:ext uri="{FF2B5EF4-FFF2-40B4-BE49-F238E27FC236}">
                  <a16:creationId xmlns:a16="http://schemas.microsoft.com/office/drawing/2014/main" id="{76CB68B3-40A1-80E0-4020-8A3659E6AE27}"/>
                </a:ext>
              </a:extLst>
            </p:cNvPr>
            <p:cNvCxnSpPr>
              <a:cxnSpLocks/>
            </p:cNvCxnSpPr>
            <p:nvPr/>
          </p:nvCxnSpPr>
          <p:spPr>
            <a:xfrm flipV="1">
              <a:off x="10865447" y="7602801"/>
              <a:ext cx="369148" cy="19114"/>
            </a:xfrm>
            <a:prstGeom prst="line">
              <a:avLst/>
            </a:prstGeom>
            <a:ln w="76200"/>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CD6FE55-2B00-0D2F-3CA7-712364E6C21D}"/>
                </a:ext>
              </a:extLst>
            </p:cNvPr>
            <p:cNvCxnSpPr>
              <a:cxnSpLocks/>
            </p:cNvCxnSpPr>
            <p:nvPr/>
          </p:nvCxnSpPr>
          <p:spPr>
            <a:xfrm>
              <a:off x="10513402" y="8626092"/>
              <a:ext cx="750191" cy="10397"/>
            </a:xfrm>
            <a:prstGeom prst="line">
              <a:avLst/>
            </a:prstGeom>
            <a:ln w="76200"/>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4EE8F6E7-E290-584A-5EE4-D1F52097981F}"/>
                </a:ext>
              </a:extLst>
            </p:cNvPr>
            <p:cNvCxnSpPr>
              <a:cxnSpLocks/>
            </p:cNvCxnSpPr>
            <p:nvPr/>
          </p:nvCxnSpPr>
          <p:spPr>
            <a:xfrm>
              <a:off x="10599522" y="8764640"/>
              <a:ext cx="520356" cy="13178"/>
            </a:xfrm>
            <a:prstGeom prst="line">
              <a:avLst/>
            </a:prstGeom>
            <a:ln w="76200"/>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F7BA204E-00B7-6A99-C0F3-CB0EF30D0404}"/>
                </a:ext>
              </a:extLst>
            </p:cNvPr>
            <p:cNvCxnSpPr>
              <a:cxnSpLocks/>
            </p:cNvCxnSpPr>
            <p:nvPr/>
          </p:nvCxnSpPr>
          <p:spPr>
            <a:xfrm>
              <a:off x="10668792" y="8903185"/>
              <a:ext cx="367956" cy="12757"/>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Curved Connector 51">
              <a:extLst>
                <a:ext uri="{FF2B5EF4-FFF2-40B4-BE49-F238E27FC236}">
                  <a16:creationId xmlns:a16="http://schemas.microsoft.com/office/drawing/2014/main" id="{B43832EB-689C-A789-27A7-094ECD306BAE}"/>
                </a:ext>
              </a:extLst>
            </p:cNvPr>
            <p:cNvCxnSpPr>
              <a:cxnSpLocks/>
              <a:stCxn id="47" idx="4"/>
              <a:endCxn id="50" idx="2"/>
            </p:cNvCxnSpPr>
            <p:nvPr/>
          </p:nvCxnSpPr>
          <p:spPr>
            <a:xfrm rot="16200000" flipH="1">
              <a:off x="8517447" y="10279229"/>
              <a:ext cx="1509312" cy="894577"/>
            </a:xfrm>
            <a:prstGeom prst="curvedConnector2">
              <a:avLst/>
            </a:prstGeom>
            <a:ln w="1968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24" name="Picture 523" descr="A picture containing text&#10;&#10;Description automatically generated">
              <a:extLst>
                <a:ext uri="{FF2B5EF4-FFF2-40B4-BE49-F238E27FC236}">
                  <a16:creationId xmlns:a16="http://schemas.microsoft.com/office/drawing/2014/main" id="{C0D01A9B-15E0-0F67-65AE-8FF3679FE49E}"/>
                </a:ext>
              </a:extLst>
            </p:cNvPr>
            <p:cNvPicPr>
              <a:picLocks noChangeAspect="1"/>
            </p:cNvPicPr>
            <p:nvPr/>
          </p:nvPicPr>
          <p:blipFill rotWithShape="1">
            <a:blip r:embed="rId23">
              <a:extLst>
                <a:ext uri="{28A0092B-C50C-407E-A947-70E740481C1C}">
                  <a14:useLocalDpi xmlns:a14="http://schemas.microsoft.com/office/drawing/2010/main" val="0"/>
                </a:ext>
              </a:extLst>
            </a:blip>
            <a:srcRect l="42339" t="2498" r="26007" b="-2498"/>
            <a:stretch/>
          </p:blipFill>
          <p:spPr>
            <a:xfrm>
              <a:off x="7728834" y="6345326"/>
              <a:ext cx="130615" cy="2483723"/>
            </a:xfrm>
            <a:prstGeom prst="rect">
              <a:avLst/>
            </a:prstGeom>
          </p:spPr>
        </p:pic>
        <p:pic>
          <p:nvPicPr>
            <p:cNvPr id="527" name="Picture 526" descr="A picture containing text&#10;&#10;Description automatically generated">
              <a:extLst>
                <a:ext uri="{FF2B5EF4-FFF2-40B4-BE49-F238E27FC236}">
                  <a16:creationId xmlns:a16="http://schemas.microsoft.com/office/drawing/2014/main" id="{450F5132-CFB3-B382-3E5F-A9F55891DD75}"/>
                </a:ext>
              </a:extLst>
            </p:cNvPr>
            <p:cNvPicPr>
              <a:picLocks noChangeAspect="1"/>
            </p:cNvPicPr>
            <p:nvPr/>
          </p:nvPicPr>
          <p:blipFill rotWithShape="1">
            <a:blip r:embed="rId23">
              <a:extLst>
                <a:ext uri="{28A0092B-C50C-407E-A947-70E740481C1C}">
                  <a14:useLocalDpi xmlns:a14="http://schemas.microsoft.com/office/drawing/2010/main" val="0"/>
                </a:ext>
              </a:extLst>
            </a:blip>
            <a:srcRect l="23734" t="2498" r="5525" b="51006"/>
            <a:stretch/>
          </p:blipFill>
          <p:spPr>
            <a:xfrm>
              <a:off x="7655889" y="6344885"/>
              <a:ext cx="291896" cy="1154831"/>
            </a:xfrm>
            <a:prstGeom prst="rect">
              <a:avLst/>
            </a:prstGeom>
          </p:spPr>
        </p:pic>
        <p:sp>
          <p:nvSpPr>
            <p:cNvPr id="534" name="&quot;No&quot; Symbol 533">
              <a:extLst>
                <a:ext uri="{FF2B5EF4-FFF2-40B4-BE49-F238E27FC236}">
                  <a16:creationId xmlns:a16="http://schemas.microsoft.com/office/drawing/2014/main" id="{D2A641AC-A6F0-B44C-E20A-303BB74FCA7C}"/>
                </a:ext>
              </a:extLst>
            </p:cNvPr>
            <p:cNvSpPr/>
            <p:nvPr/>
          </p:nvSpPr>
          <p:spPr>
            <a:xfrm>
              <a:off x="7892213" y="9377179"/>
              <a:ext cx="967326" cy="98023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solidFill>
                  <a:schemeClr val="tx1"/>
                </a:solidFill>
                <a:latin typeface="Aptos" panose="020B0004020202020204" pitchFamily="34" charset="0"/>
              </a:endParaRPr>
            </a:p>
          </p:txBody>
        </p:sp>
        <p:cxnSp>
          <p:nvCxnSpPr>
            <p:cNvPr id="247" name="Straight Connector 246">
              <a:extLst>
                <a:ext uri="{FF2B5EF4-FFF2-40B4-BE49-F238E27FC236}">
                  <a16:creationId xmlns:a16="http://schemas.microsoft.com/office/drawing/2014/main" id="{7191B95D-8BF7-314D-F66E-196795FF35F2}"/>
                </a:ext>
              </a:extLst>
            </p:cNvPr>
            <p:cNvCxnSpPr>
              <a:cxnSpLocks/>
            </p:cNvCxnSpPr>
            <p:nvPr/>
          </p:nvCxnSpPr>
          <p:spPr>
            <a:xfrm>
              <a:off x="7794018" y="8754222"/>
              <a:ext cx="93830" cy="2897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CDB191-7860-0F51-F48C-7DD2A59259C6}"/>
                </a:ext>
              </a:extLst>
            </p:cNvPr>
            <p:cNvCxnSpPr>
              <a:cxnSpLocks/>
            </p:cNvCxnSpPr>
            <p:nvPr/>
          </p:nvCxnSpPr>
          <p:spPr>
            <a:xfrm flipH="1">
              <a:off x="7860962" y="8575082"/>
              <a:ext cx="1795" cy="194457"/>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249" name="Straight Connector 248">
              <a:extLst>
                <a:ext uri="{FF2B5EF4-FFF2-40B4-BE49-F238E27FC236}">
                  <a16:creationId xmlns:a16="http://schemas.microsoft.com/office/drawing/2014/main" id="{E922A93D-4B87-081E-A684-23FA1C2378B1}"/>
                </a:ext>
              </a:extLst>
            </p:cNvPr>
            <p:cNvCxnSpPr>
              <a:cxnSpLocks/>
            </p:cNvCxnSpPr>
            <p:nvPr/>
          </p:nvCxnSpPr>
          <p:spPr>
            <a:xfrm flipH="1">
              <a:off x="7759940" y="8749595"/>
              <a:ext cx="15070" cy="297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93B0D3E-ED66-60D0-9DA7-F432F15E4D91}"/>
                </a:ext>
              </a:extLst>
            </p:cNvPr>
            <p:cNvCxnSpPr>
              <a:cxnSpLocks/>
            </p:cNvCxnSpPr>
            <p:nvPr/>
          </p:nvCxnSpPr>
          <p:spPr>
            <a:xfrm flipH="1">
              <a:off x="7570333" y="8735404"/>
              <a:ext cx="177865" cy="2780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D34E321-7132-7F32-ECA6-16D247D994B9}"/>
                </a:ext>
              </a:extLst>
            </p:cNvPr>
            <p:cNvCxnSpPr>
              <a:cxnSpLocks/>
            </p:cNvCxnSpPr>
            <p:nvPr/>
          </p:nvCxnSpPr>
          <p:spPr>
            <a:xfrm>
              <a:off x="7822797" y="8744965"/>
              <a:ext cx="80972" cy="1978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21CD199-3A51-DB81-0076-97E70085F5B1}"/>
                </a:ext>
              </a:extLst>
            </p:cNvPr>
            <p:cNvCxnSpPr>
              <a:cxnSpLocks/>
            </p:cNvCxnSpPr>
            <p:nvPr/>
          </p:nvCxnSpPr>
          <p:spPr>
            <a:xfrm flipH="1">
              <a:off x="7700435" y="8769575"/>
              <a:ext cx="58268" cy="1809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14CD941-97B3-3128-AFB5-F0E098848EBF}"/>
                </a:ext>
              </a:extLst>
            </p:cNvPr>
            <p:cNvCxnSpPr>
              <a:cxnSpLocks/>
            </p:cNvCxnSpPr>
            <p:nvPr/>
          </p:nvCxnSpPr>
          <p:spPr>
            <a:xfrm>
              <a:off x="7823952" y="8745511"/>
              <a:ext cx="210820" cy="2487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95BDECC-A0D6-28FE-62A8-A1F2F697AA74}"/>
              </a:ext>
            </a:extLst>
          </p:cNvPr>
          <p:cNvGrpSpPr/>
          <p:nvPr/>
        </p:nvGrpSpPr>
        <p:grpSpPr>
          <a:xfrm>
            <a:off x="259877" y="10157736"/>
            <a:ext cx="6317101" cy="6668863"/>
            <a:chOff x="204129" y="12806717"/>
            <a:chExt cx="6317101" cy="6668863"/>
          </a:xfrm>
        </p:grpSpPr>
        <p:pic>
          <p:nvPicPr>
            <p:cNvPr id="278" name="Picture 277" descr="A picture containing shape&#10;&#10;Description automatically generated">
              <a:extLst>
                <a:ext uri="{FF2B5EF4-FFF2-40B4-BE49-F238E27FC236}">
                  <a16:creationId xmlns:a16="http://schemas.microsoft.com/office/drawing/2014/main" id="{8C964DF8-E56E-FE5E-3505-D4D79B802266}"/>
                </a:ext>
              </a:extLst>
            </p:cNvPr>
            <p:cNvPicPr>
              <a:picLocks noChangeAspect="1"/>
            </p:cNvPicPr>
            <p:nvPr/>
          </p:nvPicPr>
          <p:blipFill rotWithShape="1">
            <a:blip r:embed="rId24">
              <a:extLst>
                <a:ext uri="{28A0092B-C50C-407E-A947-70E740481C1C}">
                  <a14:useLocalDpi xmlns:a14="http://schemas.microsoft.com/office/drawing/2010/main" val="0"/>
                </a:ext>
              </a:extLst>
            </a:blip>
            <a:srcRect b="93429"/>
            <a:stretch/>
          </p:blipFill>
          <p:spPr>
            <a:xfrm>
              <a:off x="792994" y="12806717"/>
              <a:ext cx="4634721" cy="351750"/>
            </a:xfrm>
            <a:prstGeom prst="rect">
              <a:avLst/>
            </a:prstGeom>
          </p:spPr>
        </p:pic>
        <p:pic>
          <p:nvPicPr>
            <p:cNvPr id="289" name="Picture 288" descr="A screenshot of a computer screen&#10;&#10;Description automatically generated with low confidence">
              <a:extLst>
                <a:ext uri="{FF2B5EF4-FFF2-40B4-BE49-F238E27FC236}">
                  <a16:creationId xmlns:a16="http://schemas.microsoft.com/office/drawing/2014/main" id="{9E76C161-3C05-FB83-4CB8-71285656D5B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04129" y="13064370"/>
              <a:ext cx="6317101" cy="6411210"/>
            </a:xfrm>
            <a:prstGeom prst="rect">
              <a:avLst/>
            </a:prstGeom>
            <a:noFill/>
          </p:spPr>
        </p:pic>
      </p:grpSp>
      <p:sp>
        <p:nvSpPr>
          <p:cNvPr id="290" name="TextBox 289">
            <a:extLst>
              <a:ext uri="{FF2B5EF4-FFF2-40B4-BE49-F238E27FC236}">
                <a16:creationId xmlns:a16="http://schemas.microsoft.com/office/drawing/2014/main" id="{2D2B1C49-BF22-8D5D-3D17-E11E89B4E38F}"/>
              </a:ext>
            </a:extLst>
          </p:cNvPr>
          <p:cNvSpPr txBox="1"/>
          <p:nvPr/>
        </p:nvSpPr>
        <p:spPr>
          <a:xfrm>
            <a:off x="6576978" y="14545480"/>
            <a:ext cx="6957246" cy="1646669"/>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3.  (Top Left) </a:t>
            </a:r>
            <a:r>
              <a:rPr lang="en-US" sz="1443" dirty="0">
                <a:latin typeface="Aptos" panose="020B0004020202020204" pitchFamily="34" charset="0"/>
                <a:cs typeface="Arial" panose="020B0604020202020204" pitchFamily="34" charset="0"/>
              </a:rPr>
              <a:t>Odor discrimination task using retronasally delivered odors. “Pre” training odor choice assessment followed by reward training for 4 days with Odor A and a “Post” training odor choice assessment. The dotted line represents a 50% of choosing Odor A over B (chance). (</a:t>
            </a:r>
            <a:r>
              <a:rPr lang="en-US" sz="1443" b="1" dirty="0">
                <a:latin typeface="Aptos" panose="020B0004020202020204" pitchFamily="34" charset="0"/>
                <a:cs typeface="Arial" panose="020B0604020202020204" pitchFamily="34" charset="0"/>
              </a:rPr>
              <a:t>Top Right</a:t>
            </a:r>
            <a:r>
              <a:rPr lang="en-US" sz="1443" dirty="0">
                <a:latin typeface="Aptos" panose="020B0004020202020204" pitchFamily="34" charset="0"/>
                <a:cs typeface="Arial" panose="020B0604020202020204" pitchFamily="34" charset="0"/>
              </a:rPr>
              <a:t>) Ortho discrimination task with 4 days of training and with 6 days of training. </a:t>
            </a:r>
            <a:r>
              <a:rPr lang="en-US" sz="1443" b="1" dirty="0">
                <a:latin typeface="Aptos" panose="020B0004020202020204" pitchFamily="34" charset="0"/>
                <a:cs typeface="Arial" panose="020B0604020202020204" pitchFamily="34" charset="0"/>
              </a:rPr>
              <a:t>(Bottom Left) </a:t>
            </a:r>
            <a:r>
              <a:rPr lang="en-US" sz="1443" dirty="0">
                <a:latin typeface="Aptos" panose="020B0004020202020204" pitchFamily="34" charset="0"/>
                <a:cs typeface="Arial" panose="020B0604020202020204" pitchFamily="34" charset="0"/>
              </a:rPr>
              <a:t>The same paradigm as above with optogenetic inhibition of GC. </a:t>
            </a:r>
            <a:r>
              <a:rPr lang="en-US" sz="1443" b="1" dirty="0">
                <a:latin typeface="Aptos" panose="020B0004020202020204" pitchFamily="34" charset="0"/>
                <a:cs typeface="Arial" panose="020B0604020202020204" pitchFamily="34" charset="0"/>
              </a:rPr>
              <a:t>(Bottom Right)</a:t>
            </a:r>
            <a:r>
              <a:rPr lang="en-US" sz="1443" dirty="0">
                <a:latin typeface="Aptos" panose="020B0004020202020204" pitchFamily="34" charset="0"/>
                <a:cs typeface="Arial" panose="020B0604020202020204" pitchFamily="34" charset="0"/>
              </a:rPr>
              <a:t> The same paradigm with optogenetic inhibition of GC.</a:t>
            </a:r>
          </a:p>
        </p:txBody>
      </p:sp>
      <p:sp>
        <p:nvSpPr>
          <p:cNvPr id="291" name="Rectangle 290">
            <a:extLst>
              <a:ext uri="{FF2B5EF4-FFF2-40B4-BE49-F238E27FC236}">
                <a16:creationId xmlns:a16="http://schemas.microsoft.com/office/drawing/2014/main" id="{A4EBB98D-76A4-120F-D4C4-CC446FF1E766}"/>
              </a:ext>
            </a:extLst>
          </p:cNvPr>
          <p:cNvSpPr/>
          <p:nvPr/>
        </p:nvSpPr>
        <p:spPr>
          <a:xfrm>
            <a:off x="6571369" y="11851433"/>
            <a:ext cx="7167001" cy="869149"/>
          </a:xfrm>
          <a:prstGeom prst="rect">
            <a:avLst/>
          </a:prstGeom>
        </p:spPr>
        <p:txBody>
          <a:bodyPr wrap="square">
            <a:spAutoFit/>
          </a:bodyPr>
          <a:lstStyle/>
          <a:p>
            <a:pPr>
              <a:lnSpc>
                <a:spcPct val="107000"/>
              </a:lnSpc>
              <a:spcAft>
                <a:spcPts val="525"/>
              </a:spcAft>
            </a:pPr>
            <a:r>
              <a:rPr lang="en-US" sz="2400" dirty="0">
                <a:latin typeface="Aptos" panose="020B0004020202020204" pitchFamily="34" charset="0"/>
              </a:rPr>
              <a:t>Retronasal acquisition of odor discrimination learning happens faster than orthonasal</a:t>
            </a:r>
          </a:p>
        </p:txBody>
      </p:sp>
      <p:sp>
        <p:nvSpPr>
          <p:cNvPr id="292" name="Rectangle 291">
            <a:extLst>
              <a:ext uri="{FF2B5EF4-FFF2-40B4-BE49-F238E27FC236}">
                <a16:creationId xmlns:a16="http://schemas.microsoft.com/office/drawing/2014/main" id="{D677CDCE-18DA-0631-45FC-F65852F0CA51}"/>
              </a:ext>
            </a:extLst>
          </p:cNvPr>
          <p:cNvSpPr/>
          <p:nvPr/>
        </p:nvSpPr>
        <p:spPr>
          <a:xfrm>
            <a:off x="188817" y="17995796"/>
            <a:ext cx="13696898" cy="771878"/>
          </a:xfrm>
          <a:prstGeom prst="rect">
            <a:avLst/>
          </a:prstGeom>
          <a:solidFill>
            <a:schemeClr val="accent3">
              <a:lumMod val="40000"/>
              <a:lumOff val="60000"/>
            </a:schemeClr>
          </a:solidFill>
          <a:ln>
            <a:solidFill>
              <a:schemeClr val="tx1"/>
            </a:solidFill>
          </a:ln>
        </p:spPr>
        <p:txBody>
          <a:bodyPr wrap="square">
            <a:spAutoFit/>
          </a:bodyPr>
          <a:lstStyle/>
          <a:p>
            <a:pPr algn="ctr">
              <a:lnSpc>
                <a:spcPct val="107000"/>
              </a:lnSpc>
              <a:spcAft>
                <a:spcPts val="525"/>
              </a:spcAft>
            </a:pPr>
            <a:r>
              <a:rPr lang="en-US" sz="2099" b="1" u="sng" dirty="0">
                <a:latin typeface="Aptos" panose="020B0004020202020204" pitchFamily="34" charset="0"/>
              </a:rPr>
              <a:t>Specific Aim: </a:t>
            </a:r>
            <a:r>
              <a:rPr lang="en-US" sz="2099" b="1" dirty="0">
                <a:latin typeface="Aptos" panose="020B0004020202020204" pitchFamily="34" charset="0"/>
              </a:rPr>
              <a:t>Characterize the dynamic activity between Gustatory Cortex and Piriform Cortex in response to retronasal olfaction and orthonasal olfaction and identify whether there is phase coherence.</a:t>
            </a:r>
          </a:p>
        </p:txBody>
      </p:sp>
      <p:grpSp>
        <p:nvGrpSpPr>
          <p:cNvPr id="328" name="Group 327">
            <a:extLst>
              <a:ext uri="{FF2B5EF4-FFF2-40B4-BE49-F238E27FC236}">
                <a16:creationId xmlns:a16="http://schemas.microsoft.com/office/drawing/2014/main" id="{325CFCBC-69CD-502C-C4B9-AC41BB9477DF}"/>
              </a:ext>
            </a:extLst>
          </p:cNvPr>
          <p:cNvGrpSpPr/>
          <p:nvPr/>
        </p:nvGrpSpPr>
        <p:grpSpPr>
          <a:xfrm>
            <a:off x="381526" y="29233440"/>
            <a:ext cx="4654965" cy="3417229"/>
            <a:chOff x="20938996" y="12636761"/>
            <a:chExt cx="7095627" cy="5208929"/>
          </a:xfrm>
        </p:grpSpPr>
        <p:pic>
          <p:nvPicPr>
            <p:cNvPr id="539" name="Picture 538" descr="A picture containing engineering drawing&#10;&#10;Description automatically generated">
              <a:extLst>
                <a:ext uri="{FF2B5EF4-FFF2-40B4-BE49-F238E27FC236}">
                  <a16:creationId xmlns:a16="http://schemas.microsoft.com/office/drawing/2014/main" id="{B71196B8-34AC-ED15-4D17-2B4C85421D97}"/>
                </a:ext>
              </a:extLst>
            </p:cNvPr>
            <p:cNvPicPr>
              <a:picLocks noChangeAspect="1"/>
            </p:cNvPicPr>
            <p:nvPr/>
          </p:nvPicPr>
          <p:blipFill rotWithShape="1">
            <a:blip r:embed="rId5">
              <a:extLst>
                <a:ext uri="{28A0092B-C50C-407E-A947-70E740481C1C}">
                  <a14:useLocalDpi xmlns:a14="http://schemas.microsoft.com/office/drawing/2010/main" val="0"/>
                </a:ext>
              </a:extLst>
            </a:blip>
            <a:srcRect l="28094" t="40142" r="26238" b="4606"/>
            <a:stretch/>
          </p:blipFill>
          <p:spPr>
            <a:xfrm>
              <a:off x="20938996" y="14117006"/>
              <a:ext cx="4588357" cy="3728684"/>
            </a:xfrm>
            <a:prstGeom prst="rect">
              <a:avLst/>
            </a:prstGeom>
          </p:spPr>
        </p:pic>
        <p:pic>
          <p:nvPicPr>
            <p:cNvPr id="294" name="Graphic 293">
              <a:extLst>
                <a:ext uri="{FF2B5EF4-FFF2-40B4-BE49-F238E27FC236}">
                  <a16:creationId xmlns:a16="http://schemas.microsoft.com/office/drawing/2014/main" id="{933CCC8C-D9C8-9A86-E6AE-422EBAE78882}"/>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14407" b="-1773"/>
            <a:stretch/>
          </p:blipFill>
          <p:spPr>
            <a:xfrm rot="187379" flipH="1">
              <a:off x="21796122" y="15490961"/>
              <a:ext cx="2716276" cy="2002352"/>
            </a:xfrm>
            <a:prstGeom prst="rect">
              <a:avLst/>
            </a:prstGeom>
          </p:spPr>
        </p:pic>
        <p:cxnSp>
          <p:nvCxnSpPr>
            <p:cNvPr id="220" name="Curved Connector 219">
              <a:extLst>
                <a:ext uri="{FF2B5EF4-FFF2-40B4-BE49-F238E27FC236}">
                  <a16:creationId xmlns:a16="http://schemas.microsoft.com/office/drawing/2014/main" id="{D5993238-DDFE-E8F7-756C-093067ADDE18}"/>
                </a:ext>
              </a:extLst>
            </p:cNvPr>
            <p:cNvCxnSpPr>
              <a:cxnSpLocks/>
            </p:cNvCxnSpPr>
            <p:nvPr/>
          </p:nvCxnSpPr>
          <p:spPr>
            <a:xfrm>
              <a:off x="22826192" y="15606155"/>
              <a:ext cx="887255" cy="516342"/>
            </a:xfrm>
            <a:prstGeom prst="curvedConnector3">
              <a:avLst>
                <a:gd name="adj1" fmla="val -10834"/>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4" name="Group 553">
              <a:extLst>
                <a:ext uri="{FF2B5EF4-FFF2-40B4-BE49-F238E27FC236}">
                  <a16:creationId xmlns:a16="http://schemas.microsoft.com/office/drawing/2014/main" id="{8DA6BE52-69CD-51C7-A85E-49DF7AD21DFF}"/>
                </a:ext>
              </a:extLst>
            </p:cNvPr>
            <p:cNvGrpSpPr/>
            <p:nvPr/>
          </p:nvGrpSpPr>
          <p:grpSpPr>
            <a:xfrm>
              <a:off x="25210787" y="15008113"/>
              <a:ext cx="2823836" cy="2021493"/>
              <a:chOff x="24426204" y="16321239"/>
              <a:chExt cx="2823836" cy="2021493"/>
            </a:xfrm>
          </p:grpSpPr>
          <p:pic>
            <p:nvPicPr>
              <p:cNvPr id="549" name="Picture 548" descr="A picture containing icon&#10;&#10;Description automatically generated">
                <a:extLst>
                  <a:ext uri="{FF2B5EF4-FFF2-40B4-BE49-F238E27FC236}">
                    <a16:creationId xmlns:a16="http://schemas.microsoft.com/office/drawing/2014/main" id="{C6DC94A9-CB5F-CF47-76DA-3AB7C719E1B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772429">
                <a:off x="24681636" y="16468744"/>
                <a:ext cx="2002341" cy="1560869"/>
              </a:xfrm>
              <a:prstGeom prst="rect">
                <a:avLst/>
              </a:prstGeom>
            </p:spPr>
          </p:pic>
          <p:pic>
            <p:nvPicPr>
              <p:cNvPr id="551" name="Picture 550" descr="Chart, funnel chart&#10;&#10;Description automatically generated">
                <a:extLst>
                  <a:ext uri="{FF2B5EF4-FFF2-40B4-BE49-F238E27FC236}">
                    <a16:creationId xmlns:a16="http://schemas.microsoft.com/office/drawing/2014/main" id="{38E1D7B3-98D0-A7D9-07C9-EDE0B86F87A8}"/>
                  </a:ext>
                </a:extLst>
              </p:cNvPr>
              <p:cNvPicPr>
                <a:picLocks noChangeAspect="1"/>
              </p:cNvPicPr>
              <p:nvPr/>
            </p:nvPicPr>
            <p:blipFill rotWithShape="1">
              <a:blip r:embed="rId29">
                <a:extLst>
                  <a:ext uri="{28A0092B-C50C-407E-A947-70E740481C1C}">
                    <a14:useLocalDpi xmlns:a14="http://schemas.microsoft.com/office/drawing/2010/main" val="0"/>
                  </a:ext>
                </a:extLst>
              </a:blip>
              <a:srcRect l="42736" b="23305"/>
              <a:stretch/>
            </p:blipFill>
            <p:spPr>
              <a:xfrm rot="772429">
                <a:off x="26441052" y="16321239"/>
                <a:ext cx="808988" cy="1304206"/>
              </a:xfrm>
              <a:prstGeom prst="rect">
                <a:avLst/>
              </a:prstGeom>
            </p:spPr>
          </p:pic>
          <p:pic>
            <p:nvPicPr>
              <p:cNvPr id="553" name="Graphic 552" descr="Splash1 outline">
                <a:extLst>
                  <a:ext uri="{FF2B5EF4-FFF2-40B4-BE49-F238E27FC236}">
                    <a16:creationId xmlns:a16="http://schemas.microsoft.com/office/drawing/2014/main" id="{FB4C3B75-BADA-2E10-3EF9-8BD181844EA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14342827">
                <a:off x="24422968" y="17230412"/>
                <a:ext cx="1115556" cy="1109084"/>
              </a:xfrm>
              <a:prstGeom prst="rect">
                <a:avLst/>
              </a:prstGeom>
            </p:spPr>
          </p:pic>
        </p:grpSp>
        <p:sp>
          <p:nvSpPr>
            <p:cNvPr id="562" name="TextBox 561">
              <a:extLst>
                <a:ext uri="{FF2B5EF4-FFF2-40B4-BE49-F238E27FC236}">
                  <a16:creationId xmlns:a16="http://schemas.microsoft.com/office/drawing/2014/main" id="{2AB172C3-19CC-7C1C-E49C-1AA81E4C6BED}"/>
                </a:ext>
              </a:extLst>
            </p:cNvPr>
            <p:cNvSpPr txBox="1"/>
            <p:nvPr/>
          </p:nvSpPr>
          <p:spPr>
            <a:xfrm>
              <a:off x="24980026" y="17073593"/>
              <a:ext cx="2860084" cy="448526"/>
            </a:xfrm>
            <a:prstGeom prst="rect">
              <a:avLst/>
            </a:prstGeom>
            <a:noFill/>
          </p:spPr>
          <p:txBody>
            <a:bodyPr wrap="square" rtlCol="0">
              <a:spAutoFit/>
            </a:bodyPr>
            <a:lstStyle/>
            <a:p>
              <a:pPr algn="ctr"/>
              <a:r>
                <a:rPr lang="en-US" sz="1312" b="1" dirty="0">
                  <a:latin typeface="Aptos" panose="020B0004020202020204" pitchFamily="34" charset="0"/>
                </a:rPr>
                <a:t>Reward Port</a:t>
              </a:r>
            </a:p>
          </p:txBody>
        </p:sp>
        <p:pic>
          <p:nvPicPr>
            <p:cNvPr id="560" name="Picture 559">
              <a:extLst>
                <a:ext uri="{FF2B5EF4-FFF2-40B4-BE49-F238E27FC236}">
                  <a16:creationId xmlns:a16="http://schemas.microsoft.com/office/drawing/2014/main" id="{E15BA574-8B34-40F9-C98C-4D98D1A6A52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20266883">
              <a:off x="25604292" y="12973297"/>
              <a:ext cx="2413000" cy="1397000"/>
            </a:xfrm>
            <a:prstGeom prst="rect">
              <a:avLst/>
            </a:prstGeom>
          </p:spPr>
        </p:pic>
        <p:sp>
          <p:nvSpPr>
            <p:cNvPr id="555" name="Cloud 554">
              <a:extLst>
                <a:ext uri="{FF2B5EF4-FFF2-40B4-BE49-F238E27FC236}">
                  <a16:creationId xmlns:a16="http://schemas.microsoft.com/office/drawing/2014/main" id="{E17DD9DD-DA95-483D-2CB2-9CD369508A6E}"/>
                </a:ext>
              </a:extLst>
            </p:cNvPr>
            <p:cNvSpPr/>
            <p:nvPr/>
          </p:nvSpPr>
          <p:spPr>
            <a:xfrm rot="20804345">
              <a:off x="24945913" y="14109979"/>
              <a:ext cx="1267823" cy="913074"/>
            </a:xfrm>
            <a:prstGeom prst="cloud">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563" name="TextBox 562">
              <a:extLst>
                <a:ext uri="{FF2B5EF4-FFF2-40B4-BE49-F238E27FC236}">
                  <a16:creationId xmlns:a16="http://schemas.microsoft.com/office/drawing/2014/main" id="{4CCA9B60-DB0D-D24C-B125-3906A88D5FD3}"/>
                </a:ext>
              </a:extLst>
            </p:cNvPr>
            <p:cNvSpPr txBox="1"/>
            <p:nvPr/>
          </p:nvSpPr>
          <p:spPr>
            <a:xfrm>
              <a:off x="24401033" y="12636761"/>
              <a:ext cx="2860084" cy="448526"/>
            </a:xfrm>
            <a:prstGeom prst="rect">
              <a:avLst/>
            </a:prstGeom>
            <a:noFill/>
          </p:spPr>
          <p:txBody>
            <a:bodyPr wrap="square" rtlCol="0">
              <a:spAutoFit/>
            </a:bodyPr>
            <a:lstStyle/>
            <a:p>
              <a:pPr algn="ctr"/>
              <a:r>
                <a:rPr lang="en-US" sz="1312" b="1" dirty="0">
                  <a:latin typeface="Aptos" panose="020B0004020202020204" pitchFamily="34" charset="0"/>
                </a:rPr>
                <a:t>Orthonasal Stimulus</a:t>
              </a:r>
            </a:p>
          </p:txBody>
        </p:sp>
        <p:sp>
          <p:nvSpPr>
            <p:cNvPr id="303" name="Oval 302">
              <a:extLst>
                <a:ext uri="{FF2B5EF4-FFF2-40B4-BE49-F238E27FC236}">
                  <a16:creationId xmlns:a16="http://schemas.microsoft.com/office/drawing/2014/main" id="{4604DDF6-7B65-8020-DFDB-3A16F11CE1B6}"/>
                </a:ext>
              </a:extLst>
            </p:cNvPr>
            <p:cNvSpPr/>
            <p:nvPr/>
          </p:nvSpPr>
          <p:spPr>
            <a:xfrm rot="3021318" flipH="1">
              <a:off x="22748385" y="15466407"/>
              <a:ext cx="152812" cy="3042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pic>
          <p:nvPicPr>
            <p:cNvPr id="311" name="Picture 310">
              <a:extLst>
                <a:ext uri="{FF2B5EF4-FFF2-40B4-BE49-F238E27FC236}">
                  <a16:creationId xmlns:a16="http://schemas.microsoft.com/office/drawing/2014/main" id="{DED43BEA-01D8-0F39-BFAF-8F3E46D4E33A}"/>
                </a:ext>
              </a:extLst>
            </p:cNvPr>
            <p:cNvPicPr>
              <a:picLocks noChangeAspect="1"/>
            </p:cNvPicPr>
            <p:nvPr/>
          </p:nvPicPr>
          <p:blipFill rotWithShape="1">
            <a:blip r:embed="rId7"/>
            <a:srcRect t="14072" r="27664" b="44659"/>
            <a:stretch/>
          </p:blipFill>
          <p:spPr>
            <a:xfrm rot="20120909">
              <a:off x="23607208" y="15751626"/>
              <a:ext cx="286506" cy="207497"/>
            </a:xfrm>
            <a:prstGeom prst="rect">
              <a:avLst/>
            </a:prstGeom>
          </p:spPr>
        </p:pic>
        <p:sp>
          <p:nvSpPr>
            <p:cNvPr id="313" name="Can 312">
              <a:extLst>
                <a:ext uri="{FF2B5EF4-FFF2-40B4-BE49-F238E27FC236}">
                  <a16:creationId xmlns:a16="http://schemas.microsoft.com/office/drawing/2014/main" id="{726B52AD-1FE6-0FDC-F6A1-34AD64A845D9}"/>
                </a:ext>
              </a:extLst>
            </p:cNvPr>
            <p:cNvSpPr/>
            <p:nvPr/>
          </p:nvSpPr>
          <p:spPr>
            <a:xfrm>
              <a:off x="22463570" y="12975793"/>
              <a:ext cx="477410" cy="133943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314" name="Can 313">
              <a:extLst>
                <a:ext uri="{FF2B5EF4-FFF2-40B4-BE49-F238E27FC236}">
                  <a16:creationId xmlns:a16="http://schemas.microsoft.com/office/drawing/2014/main" id="{2C0A03E5-6030-E52B-A019-FE5CCC624988}"/>
                </a:ext>
              </a:extLst>
            </p:cNvPr>
            <p:cNvSpPr/>
            <p:nvPr/>
          </p:nvSpPr>
          <p:spPr>
            <a:xfrm>
              <a:off x="23071406" y="12972479"/>
              <a:ext cx="477410" cy="1339433"/>
            </a:xfrm>
            <a:prstGeom prst="can">
              <a:avLst/>
            </a:prstGeom>
            <a:solidFill>
              <a:srgbClr val="E4AA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315" name="Can 314">
              <a:extLst>
                <a:ext uri="{FF2B5EF4-FFF2-40B4-BE49-F238E27FC236}">
                  <a16:creationId xmlns:a16="http://schemas.microsoft.com/office/drawing/2014/main" id="{CE749B5E-4D44-6F04-94A2-79D5D1EF6D3A}"/>
                </a:ext>
              </a:extLst>
            </p:cNvPr>
            <p:cNvSpPr/>
            <p:nvPr/>
          </p:nvSpPr>
          <p:spPr>
            <a:xfrm>
              <a:off x="23692893" y="12969105"/>
              <a:ext cx="477410" cy="1339433"/>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312" name="Can 311">
              <a:extLst>
                <a:ext uri="{FF2B5EF4-FFF2-40B4-BE49-F238E27FC236}">
                  <a16:creationId xmlns:a16="http://schemas.microsoft.com/office/drawing/2014/main" id="{7D128865-C17A-34D8-CCE3-148309BAFD0C}"/>
                </a:ext>
              </a:extLst>
            </p:cNvPr>
            <p:cNvSpPr/>
            <p:nvPr/>
          </p:nvSpPr>
          <p:spPr>
            <a:xfrm>
              <a:off x="21747323" y="12972479"/>
              <a:ext cx="477410" cy="1353030"/>
            </a:xfrm>
            <a:prstGeom prst="ca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grpSp>
      <p:sp>
        <p:nvSpPr>
          <p:cNvPr id="318" name="TextBox 317">
            <a:extLst>
              <a:ext uri="{FF2B5EF4-FFF2-40B4-BE49-F238E27FC236}">
                <a16:creationId xmlns:a16="http://schemas.microsoft.com/office/drawing/2014/main" id="{709B3317-9E95-FD24-D9DD-BB752515D29E}"/>
              </a:ext>
            </a:extLst>
          </p:cNvPr>
          <p:cNvSpPr txBox="1"/>
          <p:nvPr/>
        </p:nvSpPr>
        <p:spPr>
          <a:xfrm>
            <a:off x="6568397" y="16395036"/>
            <a:ext cx="2936253" cy="294248"/>
          </a:xfrm>
          <a:prstGeom prst="rect">
            <a:avLst/>
          </a:prstGeom>
          <a:noFill/>
        </p:spPr>
        <p:txBody>
          <a:bodyPr wrap="none" rtlCol="0">
            <a:spAutoFit/>
          </a:bodyPr>
          <a:lstStyle/>
          <a:p>
            <a:r>
              <a:rPr lang="en-US" sz="1312" dirty="0">
                <a:latin typeface="Aptos" panose="020B0004020202020204" pitchFamily="34" charset="0"/>
              </a:rPr>
              <a:t>Adapted from Blankenship </a:t>
            </a:r>
            <a:r>
              <a:rPr lang="en-US" sz="1312" i="1" dirty="0">
                <a:latin typeface="Aptos" panose="020B0004020202020204" pitchFamily="34" charset="0"/>
              </a:rPr>
              <a:t>et al.</a:t>
            </a:r>
            <a:r>
              <a:rPr lang="en-US" sz="1312" dirty="0">
                <a:latin typeface="Aptos" panose="020B0004020202020204" pitchFamily="34" charset="0"/>
              </a:rPr>
              <a:t>, 2019</a:t>
            </a:r>
          </a:p>
        </p:txBody>
      </p:sp>
      <p:pic>
        <p:nvPicPr>
          <p:cNvPr id="319" name="Graphic 318">
            <a:extLst>
              <a:ext uri="{FF2B5EF4-FFF2-40B4-BE49-F238E27FC236}">
                <a16:creationId xmlns:a16="http://schemas.microsoft.com/office/drawing/2014/main" id="{D5CBC9D9-1E79-DA9D-8114-2336E1E98A2E}"/>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2" r="36178" b="-1773"/>
          <a:stretch/>
        </p:blipFill>
        <p:spPr>
          <a:xfrm rot="632808" flipH="1">
            <a:off x="3226355" y="25749545"/>
            <a:ext cx="1048876" cy="1036967"/>
          </a:xfrm>
          <a:prstGeom prst="rect">
            <a:avLst/>
          </a:prstGeom>
        </p:spPr>
      </p:pic>
      <p:sp>
        <p:nvSpPr>
          <p:cNvPr id="329" name="TextBox 328">
            <a:extLst>
              <a:ext uri="{FF2B5EF4-FFF2-40B4-BE49-F238E27FC236}">
                <a16:creationId xmlns:a16="http://schemas.microsoft.com/office/drawing/2014/main" id="{6F2C88BC-9FA8-209E-8EE3-B05C3E6A7EB7}"/>
              </a:ext>
            </a:extLst>
          </p:cNvPr>
          <p:cNvSpPr txBox="1"/>
          <p:nvPr/>
        </p:nvSpPr>
        <p:spPr>
          <a:xfrm>
            <a:off x="248371" y="38667965"/>
            <a:ext cx="13894805"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7. (Left) </a:t>
            </a:r>
            <a:r>
              <a:rPr lang="en-US" sz="1443" dirty="0">
                <a:latin typeface="Aptos" panose="020B0004020202020204" pitchFamily="34" charset="0"/>
                <a:cs typeface="Arial" panose="020B0604020202020204" pitchFamily="34" charset="0"/>
              </a:rPr>
              <a:t>Example of Peri-stimulus time histograms with corresponding spike raster below. </a:t>
            </a:r>
            <a:r>
              <a:rPr lang="en-US" sz="1443" b="1" dirty="0">
                <a:latin typeface="Aptos" panose="020B0004020202020204" pitchFamily="34" charset="0"/>
                <a:cs typeface="Arial" panose="020B0604020202020204" pitchFamily="34" charset="0"/>
              </a:rPr>
              <a:t>(Right Top) </a:t>
            </a:r>
            <a:r>
              <a:rPr lang="en-US" sz="1443" dirty="0">
                <a:latin typeface="Aptos" panose="020B0004020202020204" pitchFamily="34" charset="0"/>
                <a:cs typeface="Arial" panose="020B0604020202020204" pitchFamily="34" charset="0"/>
              </a:rPr>
              <a:t>Phase relation diagram demonstrating phase coherence. </a:t>
            </a:r>
            <a:r>
              <a:rPr lang="en-US" sz="1443" b="1" dirty="0">
                <a:latin typeface="Aptos" panose="020B0004020202020204" pitchFamily="34" charset="0"/>
                <a:cs typeface="Arial" panose="020B0604020202020204" pitchFamily="34" charset="0"/>
              </a:rPr>
              <a:t>(Right Bottom)</a:t>
            </a:r>
            <a:r>
              <a:rPr lang="en-US" sz="1443" dirty="0">
                <a:latin typeface="Aptos" panose="020B0004020202020204" pitchFamily="34" charset="0"/>
                <a:cs typeface="Arial" panose="020B0604020202020204" pitchFamily="34" charset="0"/>
              </a:rPr>
              <a:t> Example phase coherence analysis of GC and the Basolateral Amygdala during passive taste delivery. The blue is the phase coherence over time and the yellow is a significant deviation from baseline.</a:t>
            </a:r>
            <a:endParaRPr lang="en-US" sz="1443" i="1" dirty="0">
              <a:latin typeface="Aptos" panose="020B0004020202020204" pitchFamily="34" charset="0"/>
              <a:cs typeface="Arial" panose="020B0604020202020204" pitchFamily="34" charset="0"/>
            </a:endParaRPr>
          </a:p>
        </p:txBody>
      </p:sp>
      <p:sp>
        <p:nvSpPr>
          <p:cNvPr id="337" name="TextBox 336">
            <a:extLst>
              <a:ext uri="{FF2B5EF4-FFF2-40B4-BE49-F238E27FC236}">
                <a16:creationId xmlns:a16="http://schemas.microsoft.com/office/drawing/2014/main" id="{69D2A88D-ED62-0A24-BA57-657F293EAA18}"/>
              </a:ext>
            </a:extLst>
          </p:cNvPr>
          <p:cNvSpPr txBox="1"/>
          <p:nvPr/>
        </p:nvSpPr>
        <p:spPr>
          <a:xfrm>
            <a:off x="5427715" y="34533085"/>
            <a:ext cx="4562778" cy="1606594"/>
          </a:xfrm>
          <a:prstGeom prst="rect">
            <a:avLst/>
          </a:prstGeom>
          <a:noFill/>
        </p:spPr>
        <p:txBody>
          <a:bodyPr wrap="square" rtlCol="0">
            <a:spAutoFit/>
          </a:bodyPr>
          <a:lstStyle/>
          <a:p>
            <a:pPr marL="224944" indent="-224944">
              <a:buFont typeface="Arial" panose="020B0604020202020204" pitchFamily="34" charset="0"/>
              <a:buChar char="•"/>
            </a:pPr>
            <a:r>
              <a:rPr lang="en-US" sz="1640" b="1" dirty="0">
                <a:latin typeface="Aptos" panose="020B0004020202020204" pitchFamily="34" charset="0"/>
                <a:cs typeface="Arial" panose="020B0604020202020204" pitchFamily="34" charset="0"/>
              </a:rPr>
              <a:t>Peri-Stimulus Time Histograms</a:t>
            </a:r>
          </a:p>
          <a:p>
            <a:pPr marL="224944" indent="-224944">
              <a:buFont typeface="Arial" panose="020B0604020202020204" pitchFamily="34" charset="0"/>
              <a:buChar char="•"/>
            </a:pPr>
            <a:r>
              <a:rPr lang="en-US" sz="1640" b="1" dirty="0">
                <a:latin typeface="Aptos" panose="020B0004020202020204" pitchFamily="34" charset="0"/>
                <a:cs typeface="Arial" panose="020B0604020202020204" pitchFamily="34" charset="0"/>
              </a:rPr>
              <a:t>LFP Phase Coherence of GC and PC</a:t>
            </a:r>
          </a:p>
          <a:p>
            <a:pPr marL="224944" indent="-224944">
              <a:buFont typeface="Arial" panose="020B0604020202020204" pitchFamily="34" charset="0"/>
              <a:buChar char="•"/>
            </a:pPr>
            <a:r>
              <a:rPr lang="en-US" sz="1640" b="1" dirty="0">
                <a:latin typeface="Aptos" panose="020B0004020202020204" pitchFamily="34" charset="0"/>
                <a:cs typeface="Arial" panose="020B0604020202020204" pitchFamily="34" charset="0"/>
              </a:rPr>
              <a:t>Trial Shuffled Comparisons of Neuron Pairs</a:t>
            </a:r>
          </a:p>
          <a:p>
            <a:pPr marL="224944" indent="-224944">
              <a:buFont typeface="Arial" panose="020B0604020202020204" pitchFamily="34" charset="0"/>
              <a:buChar char="•"/>
            </a:pPr>
            <a:r>
              <a:rPr lang="en-US" sz="1640" b="1" dirty="0">
                <a:latin typeface="Aptos" panose="020B0004020202020204" pitchFamily="34" charset="0"/>
                <a:cs typeface="Arial" panose="020B0604020202020204" pitchFamily="34" charset="0"/>
              </a:rPr>
              <a:t>Changepoint Model of State Transitions during the odor response</a:t>
            </a:r>
          </a:p>
          <a:p>
            <a:pPr marL="224944" indent="-224944">
              <a:buFont typeface="Arial" panose="020B0604020202020204" pitchFamily="34" charset="0"/>
              <a:buChar char="•"/>
            </a:pPr>
            <a:r>
              <a:rPr lang="en-US" sz="1640" b="1" dirty="0">
                <a:latin typeface="Aptos" panose="020B0004020202020204" pitchFamily="34" charset="0"/>
                <a:cs typeface="Arial" panose="020B0604020202020204" pitchFamily="34" charset="0"/>
              </a:rPr>
              <a:t>Grainger Causality of State Transitions</a:t>
            </a:r>
          </a:p>
        </p:txBody>
      </p:sp>
      <p:sp>
        <p:nvSpPr>
          <p:cNvPr id="338" name="TextBox 337">
            <a:extLst>
              <a:ext uri="{FF2B5EF4-FFF2-40B4-BE49-F238E27FC236}">
                <a16:creationId xmlns:a16="http://schemas.microsoft.com/office/drawing/2014/main" id="{E19420B1-5D4E-A804-EFB0-624BD9766387}"/>
              </a:ext>
            </a:extLst>
          </p:cNvPr>
          <p:cNvSpPr txBox="1"/>
          <p:nvPr/>
        </p:nvSpPr>
        <p:spPr>
          <a:xfrm>
            <a:off x="6299739" y="34157264"/>
            <a:ext cx="2565871" cy="415370"/>
          </a:xfrm>
          <a:prstGeom prst="rect">
            <a:avLst/>
          </a:prstGeom>
          <a:noFill/>
        </p:spPr>
        <p:txBody>
          <a:bodyPr wrap="square" rtlCol="0">
            <a:spAutoFit/>
          </a:bodyPr>
          <a:lstStyle/>
          <a:p>
            <a:r>
              <a:rPr lang="en-US" sz="2099" b="1" dirty="0">
                <a:latin typeface="Aptos" panose="020B0004020202020204" pitchFamily="34" charset="0"/>
                <a:cs typeface="Arial" panose="020B0604020202020204" pitchFamily="34" charset="0"/>
              </a:rPr>
              <a:t>Analysis Methods</a:t>
            </a:r>
            <a:endParaRPr lang="en-US" sz="2099" dirty="0">
              <a:latin typeface="Aptos" panose="020B0004020202020204" pitchFamily="34" charset="0"/>
              <a:cs typeface="Arial" panose="020B0604020202020204" pitchFamily="34" charset="0"/>
            </a:endParaRPr>
          </a:p>
        </p:txBody>
      </p:sp>
      <p:sp>
        <p:nvSpPr>
          <p:cNvPr id="435" name="TextBox 434">
            <a:extLst>
              <a:ext uri="{FF2B5EF4-FFF2-40B4-BE49-F238E27FC236}">
                <a16:creationId xmlns:a16="http://schemas.microsoft.com/office/drawing/2014/main" id="{C36892A5-A1BC-5757-3064-AB3BBB06294B}"/>
              </a:ext>
            </a:extLst>
          </p:cNvPr>
          <p:cNvSpPr txBox="1"/>
          <p:nvPr/>
        </p:nvSpPr>
        <p:spPr>
          <a:xfrm>
            <a:off x="11179920" y="36189112"/>
            <a:ext cx="1263487" cy="193258"/>
          </a:xfrm>
          <a:prstGeom prst="rect">
            <a:avLst/>
          </a:prstGeom>
          <a:noFill/>
        </p:spPr>
        <p:txBody>
          <a:bodyPr wrap="none" rtlCol="0">
            <a:spAutoFit/>
          </a:bodyPr>
          <a:lstStyle/>
          <a:p>
            <a:r>
              <a:rPr lang="en-US" sz="656" dirty="0">
                <a:latin typeface="Aptos" panose="020B0004020202020204" pitchFamily="34" charset="0"/>
              </a:rPr>
              <a:t>From Womelsdorf et al., 2007</a:t>
            </a:r>
          </a:p>
        </p:txBody>
      </p:sp>
      <p:grpSp>
        <p:nvGrpSpPr>
          <p:cNvPr id="11" name="Group 10">
            <a:extLst>
              <a:ext uri="{FF2B5EF4-FFF2-40B4-BE49-F238E27FC236}">
                <a16:creationId xmlns:a16="http://schemas.microsoft.com/office/drawing/2014/main" id="{DAE54581-9218-79EB-5174-7B7369561A71}"/>
              </a:ext>
            </a:extLst>
          </p:cNvPr>
          <p:cNvGrpSpPr/>
          <p:nvPr/>
        </p:nvGrpSpPr>
        <p:grpSpPr>
          <a:xfrm>
            <a:off x="385947" y="35374803"/>
            <a:ext cx="4376752" cy="2845517"/>
            <a:chOff x="10686810" y="34647967"/>
            <a:chExt cx="4376752" cy="2845517"/>
          </a:xfrm>
        </p:grpSpPr>
        <p:grpSp>
          <p:nvGrpSpPr>
            <p:cNvPr id="1099" name="Group 1098">
              <a:extLst>
                <a:ext uri="{FF2B5EF4-FFF2-40B4-BE49-F238E27FC236}">
                  <a16:creationId xmlns:a16="http://schemas.microsoft.com/office/drawing/2014/main" id="{750DD0A1-21E2-C58B-EBA5-E2DB5645953C}"/>
                </a:ext>
              </a:extLst>
            </p:cNvPr>
            <p:cNvGrpSpPr/>
            <p:nvPr/>
          </p:nvGrpSpPr>
          <p:grpSpPr>
            <a:xfrm>
              <a:off x="10686810" y="34658201"/>
              <a:ext cx="2108649" cy="2821172"/>
              <a:chOff x="15576015" y="24197944"/>
              <a:chExt cx="3214243" cy="4300353"/>
            </a:xfrm>
          </p:grpSpPr>
          <p:pic>
            <p:nvPicPr>
              <p:cNvPr id="439" name="Picture 438" descr="A picture containing text&#10;&#10;Description automatically generated">
                <a:extLst>
                  <a:ext uri="{FF2B5EF4-FFF2-40B4-BE49-F238E27FC236}">
                    <a16:creationId xmlns:a16="http://schemas.microsoft.com/office/drawing/2014/main" id="{32C2A7CB-E8F1-1551-F20E-1B210F1A0FD5}"/>
                  </a:ext>
                </a:extLst>
              </p:cNvPr>
              <p:cNvPicPr>
                <a:picLocks noChangeAspect="1"/>
              </p:cNvPicPr>
              <p:nvPr/>
            </p:nvPicPr>
            <p:blipFill rotWithShape="1">
              <a:blip r:embed="rId33">
                <a:extLst>
                  <a:ext uri="{28A0092B-C50C-407E-A947-70E740481C1C}">
                    <a14:useLocalDpi xmlns:a14="http://schemas.microsoft.com/office/drawing/2010/main" val="0"/>
                  </a:ext>
                </a:extLst>
              </a:blip>
              <a:srcRect l="1272" r="2393"/>
              <a:stretch/>
            </p:blipFill>
            <p:spPr>
              <a:xfrm>
                <a:off x="16328429" y="26141540"/>
                <a:ext cx="2461829" cy="1930213"/>
              </a:xfrm>
              <a:prstGeom prst="rect">
                <a:avLst/>
              </a:prstGeom>
            </p:spPr>
          </p:pic>
          <p:pic>
            <p:nvPicPr>
              <p:cNvPr id="443" name="Picture 442" descr="A picture containing chart&#10;&#10;Description automatically generated">
                <a:extLst>
                  <a:ext uri="{FF2B5EF4-FFF2-40B4-BE49-F238E27FC236}">
                    <a16:creationId xmlns:a16="http://schemas.microsoft.com/office/drawing/2014/main" id="{A8974C5B-404B-CAB3-4D71-38100C0EA959}"/>
                  </a:ext>
                </a:extLst>
              </p:cNvPr>
              <p:cNvPicPr>
                <a:picLocks noChangeAspect="1"/>
              </p:cNvPicPr>
              <p:nvPr/>
            </p:nvPicPr>
            <p:blipFill rotWithShape="1">
              <a:blip r:embed="rId34">
                <a:extLst>
                  <a:ext uri="{28A0092B-C50C-407E-A947-70E740481C1C}">
                    <a14:useLocalDpi xmlns:a14="http://schemas.microsoft.com/office/drawing/2010/main" val="0"/>
                  </a:ext>
                </a:extLst>
              </a:blip>
              <a:srcRect l="1959" r="1787"/>
              <a:stretch/>
            </p:blipFill>
            <p:spPr>
              <a:xfrm>
                <a:off x="16357683" y="24282931"/>
                <a:ext cx="2425535" cy="1903364"/>
              </a:xfrm>
              <a:prstGeom prst="rect">
                <a:avLst/>
              </a:prstGeom>
            </p:spPr>
          </p:pic>
          <p:sp>
            <p:nvSpPr>
              <p:cNvPr id="446" name="TextBox 445">
                <a:extLst>
                  <a:ext uri="{FF2B5EF4-FFF2-40B4-BE49-F238E27FC236}">
                    <a16:creationId xmlns:a16="http://schemas.microsoft.com/office/drawing/2014/main" id="{4034D9EB-5C8E-7D4D-5E94-CCAAF456A162}"/>
                  </a:ext>
                </a:extLst>
              </p:cNvPr>
              <p:cNvSpPr txBox="1"/>
              <p:nvPr/>
            </p:nvSpPr>
            <p:spPr>
              <a:xfrm>
                <a:off x="16329329" y="28049771"/>
                <a:ext cx="1654628" cy="448526"/>
              </a:xfrm>
              <a:prstGeom prst="rect">
                <a:avLst/>
              </a:prstGeom>
              <a:noFill/>
            </p:spPr>
            <p:txBody>
              <a:bodyPr wrap="none" rtlCol="0">
                <a:spAutoFit/>
              </a:bodyPr>
              <a:lstStyle/>
              <a:p>
                <a:r>
                  <a:rPr lang="en-US" sz="1312" dirty="0">
                    <a:latin typeface="Aptos" panose="020B0004020202020204" pitchFamily="34" charset="0"/>
                  </a:rPr>
                  <a:t>Spike Raster</a:t>
                </a:r>
              </a:p>
            </p:txBody>
          </p:sp>
          <p:sp>
            <p:nvSpPr>
              <p:cNvPr id="1091" name="TextBox 1090">
                <a:extLst>
                  <a:ext uri="{FF2B5EF4-FFF2-40B4-BE49-F238E27FC236}">
                    <a16:creationId xmlns:a16="http://schemas.microsoft.com/office/drawing/2014/main" id="{E04AEBCE-1ED5-B2EA-48CC-5F9575E7F1F8}"/>
                  </a:ext>
                </a:extLst>
              </p:cNvPr>
              <p:cNvSpPr txBox="1"/>
              <p:nvPr/>
            </p:nvSpPr>
            <p:spPr>
              <a:xfrm rot="16200000">
                <a:off x="15669237" y="26856685"/>
                <a:ext cx="866164" cy="448526"/>
              </a:xfrm>
              <a:prstGeom prst="rect">
                <a:avLst/>
              </a:prstGeom>
              <a:noFill/>
            </p:spPr>
            <p:txBody>
              <a:bodyPr wrap="none" rtlCol="0">
                <a:spAutoFit/>
              </a:bodyPr>
              <a:lstStyle/>
              <a:p>
                <a:r>
                  <a:rPr lang="en-US" sz="1312" dirty="0">
                    <a:latin typeface="Aptos" panose="020B0004020202020204" pitchFamily="34" charset="0"/>
                  </a:rPr>
                  <a:t>Trials</a:t>
                </a:r>
              </a:p>
            </p:txBody>
          </p:sp>
          <p:sp>
            <p:nvSpPr>
              <p:cNvPr id="1092" name="Rectangle 1091">
                <a:extLst>
                  <a:ext uri="{FF2B5EF4-FFF2-40B4-BE49-F238E27FC236}">
                    <a16:creationId xmlns:a16="http://schemas.microsoft.com/office/drawing/2014/main" id="{781D14DB-5093-45C8-69B8-4FB0CEBCEA95}"/>
                  </a:ext>
                </a:extLst>
              </p:cNvPr>
              <p:cNvSpPr/>
              <p:nvPr/>
            </p:nvSpPr>
            <p:spPr>
              <a:xfrm rot="5400000" flipV="1">
                <a:off x="15389985" y="25232998"/>
                <a:ext cx="1888002" cy="47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1094" name="TextBox 1093">
                <a:extLst>
                  <a:ext uri="{FF2B5EF4-FFF2-40B4-BE49-F238E27FC236}">
                    <a16:creationId xmlns:a16="http://schemas.microsoft.com/office/drawing/2014/main" id="{BFACCE62-E633-6A4D-7C84-467F7CBDB73E}"/>
                  </a:ext>
                </a:extLst>
              </p:cNvPr>
              <p:cNvSpPr txBox="1"/>
              <p:nvPr/>
            </p:nvSpPr>
            <p:spPr>
              <a:xfrm>
                <a:off x="15576015" y="24197944"/>
                <a:ext cx="899690" cy="448526"/>
              </a:xfrm>
              <a:prstGeom prst="rect">
                <a:avLst/>
              </a:prstGeom>
              <a:noFill/>
            </p:spPr>
            <p:txBody>
              <a:bodyPr wrap="none" rtlCol="0">
                <a:spAutoFit/>
              </a:bodyPr>
              <a:lstStyle/>
              <a:p>
                <a:r>
                  <a:rPr lang="en-US" sz="1312" dirty="0">
                    <a:latin typeface="Aptos" panose="020B0004020202020204" pitchFamily="34" charset="0"/>
                  </a:rPr>
                  <a:t>60 Hz</a:t>
                </a:r>
              </a:p>
            </p:txBody>
          </p:sp>
          <p:sp>
            <p:nvSpPr>
              <p:cNvPr id="1095" name="TextBox 1094">
                <a:extLst>
                  <a:ext uri="{FF2B5EF4-FFF2-40B4-BE49-F238E27FC236}">
                    <a16:creationId xmlns:a16="http://schemas.microsoft.com/office/drawing/2014/main" id="{03DF694F-D560-244F-FE29-D688AEF5F3A6}"/>
                  </a:ext>
                </a:extLst>
              </p:cNvPr>
              <p:cNvSpPr txBox="1"/>
              <p:nvPr/>
            </p:nvSpPr>
            <p:spPr>
              <a:xfrm>
                <a:off x="15579705" y="25741430"/>
                <a:ext cx="899690" cy="448526"/>
              </a:xfrm>
              <a:prstGeom prst="rect">
                <a:avLst/>
              </a:prstGeom>
              <a:noFill/>
            </p:spPr>
            <p:txBody>
              <a:bodyPr wrap="none" rtlCol="0">
                <a:spAutoFit/>
              </a:bodyPr>
              <a:lstStyle/>
              <a:p>
                <a:r>
                  <a:rPr lang="en-US" sz="1312" dirty="0">
                    <a:latin typeface="Aptos" panose="020B0004020202020204" pitchFamily="34" charset="0"/>
                  </a:rPr>
                  <a:t>20 Hz</a:t>
                </a:r>
              </a:p>
            </p:txBody>
          </p:sp>
        </p:grpSp>
        <p:pic>
          <p:nvPicPr>
            <p:cNvPr id="441" name="Picture 440" descr="A picture containing text&#10;&#10;Description automatically generated">
              <a:extLst>
                <a:ext uri="{FF2B5EF4-FFF2-40B4-BE49-F238E27FC236}">
                  <a16:creationId xmlns:a16="http://schemas.microsoft.com/office/drawing/2014/main" id="{E787FBDA-D8B6-8114-7729-F07361F17660}"/>
                </a:ext>
              </a:extLst>
            </p:cNvPr>
            <p:cNvPicPr>
              <a:picLocks noChangeAspect="1"/>
            </p:cNvPicPr>
            <p:nvPr/>
          </p:nvPicPr>
          <p:blipFill rotWithShape="1">
            <a:blip r:embed="rId35">
              <a:extLst>
                <a:ext uri="{28A0092B-C50C-407E-A947-70E740481C1C}">
                  <a14:useLocalDpi xmlns:a14="http://schemas.microsoft.com/office/drawing/2010/main" val="0"/>
                </a:ext>
              </a:extLst>
            </a:blip>
            <a:srcRect l="789" r="2035"/>
            <a:stretch/>
          </p:blipFill>
          <p:spPr>
            <a:xfrm>
              <a:off x="13441993" y="35923238"/>
              <a:ext cx="1621569" cy="1260411"/>
            </a:xfrm>
            <a:prstGeom prst="rect">
              <a:avLst/>
            </a:prstGeom>
          </p:spPr>
        </p:pic>
        <p:pic>
          <p:nvPicPr>
            <p:cNvPr id="445" name="Picture 444" descr="Chart, line chart&#10;&#10;Description automatically generated">
              <a:extLst>
                <a:ext uri="{FF2B5EF4-FFF2-40B4-BE49-F238E27FC236}">
                  <a16:creationId xmlns:a16="http://schemas.microsoft.com/office/drawing/2014/main" id="{487A37E1-8C05-3C40-D6F3-702FD2E72A8E}"/>
                </a:ext>
              </a:extLst>
            </p:cNvPr>
            <p:cNvPicPr>
              <a:picLocks noChangeAspect="1"/>
            </p:cNvPicPr>
            <p:nvPr/>
          </p:nvPicPr>
          <p:blipFill rotWithShape="1">
            <a:blip r:embed="rId36">
              <a:extLst>
                <a:ext uri="{28A0092B-C50C-407E-A947-70E740481C1C}">
                  <a14:useLocalDpi xmlns:a14="http://schemas.microsoft.com/office/drawing/2010/main" val="0"/>
                </a:ext>
              </a:extLst>
            </a:blip>
            <a:srcRect l="1999" r="2902"/>
            <a:stretch/>
          </p:blipFill>
          <p:spPr>
            <a:xfrm>
              <a:off x="13465636" y="34692107"/>
              <a:ext cx="1569721" cy="1246745"/>
            </a:xfrm>
            <a:prstGeom prst="rect">
              <a:avLst/>
            </a:prstGeom>
          </p:spPr>
        </p:pic>
        <p:sp>
          <p:nvSpPr>
            <p:cNvPr id="447" name="TextBox 446">
              <a:extLst>
                <a:ext uri="{FF2B5EF4-FFF2-40B4-BE49-F238E27FC236}">
                  <a16:creationId xmlns:a16="http://schemas.microsoft.com/office/drawing/2014/main" id="{BCB75D2A-1E4F-D789-F86E-337983EDE967}"/>
                </a:ext>
              </a:extLst>
            </p:cNvPr>
            <p:cNvSpPr txBox="1"/>
            <p:nvPr/>
          </p:nvSpPr>
          <p:spPr>
            <a:xfrm>
              <a:off x="13410097" y="37199236"/>
              <a:ext cx="769763" cy="294248"/>
            </a:xfrm>
            <a:prstGeom prst="rect">
              <a:avLst/>
            </a:prstGeom>
            <a:noFill/>
          </p:spPr>
          <p:txBody>
            <a:bodyPr wrap="none" rtlCol="0">
              <a:spAutoFit/>
            </a:bodyPr>
            <a:lstStyle/>
            <a:p>
              <a:r>
                <a:rPr lang="en-US" sz="1312" dirty="0">
                  <a:latin typeface="Aptos" panose="020B0004020202020204" pitchFamily="34" charset="0"/>
                </a:rPr>
                <a:t>2000ms</a:t>
              </a:r>
            </a:p>
          </p:txBody>
        </p:sp>
        <p:sp>
          <p:nvSpPr>
            <p:cNvPr id="1088" name="Rectangle 1087">
              <a:extLst>
                <a:ext uri="{FF2B5EF4-FFF2-40B4-BE49-F238E27FC236}">
                  <a16:creationId xmlns:a16="http://schemas.microsoft.com/office/drawing/2014/main" id="{2A539A26-0A1F-1B05-DC51-6ADB4158885C}"/>
                </a:ext>
              </a:extLst>
            </p:cNvPr>
            <p:cNvSpPr/>
            <p:nvPr/>
          </p:nvSpPr>
          <p:spPr>
            <a:xfrm>
              <a:off x="13487255" y="37172954"/>
              <a:ext cx="421383" cy="8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1093" name="Rectangle 1092">
              <a:extLst>
                <a:ext uri="{FF2B5EF4-FFF2-40B4-BE49-F238E27FC236}">
                  <a16:creationId xmlns:a16="http://schemas.microsoft.com/office/drawing/2014/main" id="{EEEE9BDE-5968-62F5-BCD9-E23D232BA21B}"/>
                </a:ext>
              </a:extLst>
            </p:cNvPr>
            <p:cNvSpPr/>
            <p:nvPr/>
          </p:nvSpPr>
          <p:spPr>
            <a:xfrm rot="5400000" flipV="1">
              <a:off x="12802034" y="35332793"/>
              <a:ext cx="1248669" cy="29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1096" name="TextBox 1095">
              <a:extLst>
                <a:ext uri="{FF2B5EF4-FFF2-40B4-BE49-F238E27FC236}">
                  <a16:creationId xmlns:a16="http://schemas.microsoft.com/office/drawing/2014/main" id="{B9409A29-BB9E-7C68-7F55-81A7BF24966C}"/>
                </a:ext>
              </a:extLst>
            </p:cNvPr>
            <p:cNvSpPr txBox="1"/>
            <p:nvPr/>
          </p:nvSpPr>
          <p:spPr>
            <a:xfrm>
              <a:off x="12893302" y="34647967"/>
              <a:ext cx="590226" cy="294248"/>
            </a:xfrm>
            <a:prstGeom prst="rect">
              <a:avLst/>
            </a:prstGeom>
            <a:noFill/>
          </p:spPr>
          <p:txBody>
            <a:bodyPr wrap="none" rtlCol="0">
              <a:spAutoFit/>
            </a:bodyPr>
            <a:lstStyle/>
            <a:p>
              <a:r>
                <a:rPr lang="en-US" sz="1312" dirty="0">
                  <a:latin typeface="Aptos" panose="020B0004020202020204" pitchFamily="34" charset="0"/>
                </a:rPr>
                <a:t>17 Hz</a:t>
              </a:r>
            </a:p>
          </p:txBody>
        </p:sp>
        <p:sp>
          <p:nvSpPr>
            <p:cNvPr id="1097" name="TextBox 1096">
              <a:extLst>
                <a:ext uri="{FF2B5EF4-FFF2-40B4-BE49-F238E27FC236}">
                  <a16:creationId xmlns:a16="http://schemas.microsoft.com/office/drawing/2014/main" id="{EA7B02A8-E7B6-7446-9C66-84D481F840C5}"/>
                </a:ext>
              </a:extLst>
            </p:cNvPr>
            <p:cNvSpPr txBox="1"/>
            <p:nvPr/>
          </p:nvSpPr>
          <p:spPr>
            <a:xfrm>
              <a:off x="12941724" y="35664299"/>
              <a:ext cx="500458" cy="294248"/>
            </a:xfrm>
            <a:prstGeom prst="rect">
              <a:avLst/>
            </a:prstGeom>
            <a:noFill/>
          </p:spPr>
          <p:txBody>
            <a:bodyPr wrap="none" rtlCol="0">
              <a:spAutoFit/>
            </a:bodyPr>
            <a:lstStyle/>
            <a:p>
              <a:r>
                <a:rPr lang="en-US" sz="1312" dirty="0">
                  <a:latin typeface="Aptos" panose="020B0004020202020204" pitchFamily="34" charset="0"/>
                </a:rPr>
                <a:t>5 Hz</a:t>
              </a:r>
            </a:p>
          </p:txBody>
        </p:sp>
        <p:sp>
          <p:nvSpPr>
            <p:cNvPr id="1100" name="TextBox 1099">
              <a:extLst>
                <a:ext uri="{FF2B5EF4-FFF2-40B4-BE49-F238E27FC236}">
                  <a16:creationId xmlns:a16="http://schemas.microsoft.com/office/drawing/2014/main" id="{6EA3230E-68DB-7088-3FDB-8987DE687423}"/>
                </a:ext>
              </a:extLst>
            </p:cNvPr>
            <p:cNvSpPr txBox="1"/>
            <p:nvPr/>
          </p:nvSpPr>
          <p:spPr>
            <a:xfrm>
              <a:off x="11873441" y="34665653"/>
              <a:ext cx="572593" cy="294248"/>
            </a:xfrm>
            <a:prstGeom prst="rect">
              <a:avLst/>
            </a:prstGeom>
            <a:noFill/>
          </p:spPr>
          <p:txBody>
            <a:bodyPr wrap="none" rtlCol="0">
              <a:spAutoFit/>
            </a:bodyPr>
            <a:lstStyle/>
            <a:p>
              <a:r>
                <a:rPr lang="en-US" sz="1312" dirty="0">
                  <a:solidFill>
                    <a:schemeClr val="accent1"/>
                  </a:solidFill>
                  <a:latin typeface="Aptos" panose="020B0004020202020204" pitchFamily="34" charset="0"/>
                </a:rPr>
                <a:t>PSTH</a:t>
              </a:r>
            </a:p>
          </p:txBody>
        </p:sp>
      </p:grpSp>
      <p:pic>
        <p:nvPicPr>
          <p:cNvPr id="1114" name="Picture 1113" descr="Text&#10;&#10;Description automatically generated">
            <a:extLst>
              <a:ext uri="{FF2B5EF4-FFF2-40B4-BE49-F238E27FC236}">
                <a16:creationId xmlns:a16="http://schemas.microsoft.com/office/drawing/2014/main" id="{86AB3442-6D92-0873-F0D0-AC0552AB95EB}"/>
              </a:ext>
            </a:extLst>
          </p:cNvPr>
          <p:cNvPicPr>
            <a:picLocks noChangeAspect="1"/>
          </p:cNvPicPr>
          <p:nvPr/>
        </p:nvPicPr>
        <p:blipFill>
          <a:blip r:embed="rId37">
            <a:biLevel thresh="25000"/>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167251" y="880605"/>
            <a:ext cx="3867635" cy="127800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77FE8D7F-FB09-F8C2-A713-EDFB38BB97FE}"/>
              </a:ext>
            </a:extLst>
          </p:cNvPr>
          <p:cNvPicPr>
            <a:picLocks noChangeAspect="1"/>
          </p:cNvPicPr>
          <p:nvPr/>
        </p:nvPicPr>
        <p:blipFill rotWithShape="1">
          <a:blip r:embed="rId9">
            <a:extLst>
              <a:ext uri="{28A0092B-C50C-407E-A947-70E740481C1C}">
                <a14:useLocalDpi xmlns:a14="http://schemas.microsoft.com/office/drawing/2010/main" val="0"/>
              </a:ext>
            </a:extLst>
          </a:blip>
          <a:srcRect l="50762" t="13708"/>
          <a:stretch/>
        </p:blipFill>
        <p:spPr>
          <a:xfrm>
            <a:off x="9335190" y="6829318"/>
            <a:ext cx="2750915" cy="2336534"/>
          </a:xfrm>
          <a:prstGeom prst="rect">
            <a:avLst/>
          </a:prstGeom>
        </p:spPr>
      </p:pic>
      <p:sp>
        <p:nvSpPr>
          <p:cNvPr id="39" name="TextBox 38"/>
          <p:cNvSpPr txBox="1"/>
          <p:nvPr/>
        </p:nvSpPr>
        <p:spPr>
          <a:xfrm>
            <a:off x="12237528" y="8484994"/>
            <a:ext cx="1911870" cy="294248"/>
          </a:xfrm>
          <a:prstGeom prst="rect">
            <a:avLst/>
          </a:prstGeom>
          <a:noFill/>
        </p:spPr>
        <p:txBody>
          <a:bodyPr wrap="none" rtlCol="0">
            <a:spAutoFit/>
          </a:bodyPr>
          <a:lstStyle/>
          <a:p>
            <a:r>
              <a:rPr lang="en-US" sz="1312" dirty="0">
                <a:latin typeface="Aptos" panose="020B0004020202020204" pitchFamily="34" charset="0"/>
              </a:rPr>
              <a:t>Blankenship </a:t>
            </a:r>
            <a:r>
              <a:rPr lang="en-US" sz="1312" i="1" dirty="0">
                <a:latin typeface="Aptos" panose="020B0004020202020204" pitchFamily="34" charset="0"/>
              </a:rPr>
              <a:t>et al.</a:t>
            </a:r>
            <a:r>
              <a:rPr lang="en-US" sz="1312" dirty="0">
                <a:latin typeface="Aptos" panose="020B0004020202020204" pitchFamily="34" charset="0"/>
              </a:rPr>
              <a:t>, 2019</a:t>
            </a:r>
          </a:p>
        </p:txBody>
      </p:sp>
      <mc:AlternateContent xmlns:mc="http://schemas.openxmlformats.org/markup-compatibility/2006">
        <mc:Choice xmlns:a14="http://schemas.microsoft.com/office/drawing/2010/main" Requires="a14">
          <p:sp>
            <p:nvSpPr>
              <p:cNvPr id="77" name="TextBox 76"/>
              <p:cNvSpPr txBox="1"/>
              <p:nvPr/>
            </p:nvSpPr>
            <p:spPr>
              <a:xfrm>
                <a:off x="8529803" y="8777883"/>
                <a:ext cx="5444221" cy="536429"/>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2.  (Top) </a:t>
                </a:r>
                <a:r>
                  <a:rPr lang="en-US" sz="1443" dirty="0">
                    <a:latin typeface="Aptos" panose="020B0004020202020204" pitchFamily="34" charset="0"/>
                    <a:cs typeface="Arial" panose="020B0604020202020204" pitchFamily="34" charset="0"/>
                  </a:rPr>
                  <a:t>Visual depiction of orthonasal olfaction in rats. (</a:t>
                </a:r>
                <a:r>
                  <a:rPr lang="en-US" sz="1443" b="1" dirty="0">
                    <a:latin typeface="Aptos" panose="020B0004020202020204" pitchFamily="34" charset="0"/>
                    <a:cs typeface="Arial" panose="020B0604020202020204" pitchFamily="34" charset="0"/>
                  </a:rPr>
                  <a:t>Bottom</a:t>
                </a:r>
                <a:r>
                  <a:rPr lang="en-US" sz="1443" dirty="0">
                    <a:latin typeface="Aptos" panose="020B0004020202020204" pitchFamily="34" charset="0"/>
                    <a:cs typeface="Arial" panose="020B0604020202020204" pitchFamily="34" charset="0"/>
                  </a:rPr>
                  <a:t>) Visual depiction of retronasal olfaction in </a:t>
                </a:r>
                <a14:m>
                  <m:oMath xmlns:m="http://schemas.openxmlformats.org/officeDocument/2006/math">
                    <m:sSup>
                      <m:sSupPr>
                        <m:ctrlPr>
                          <a:rPr lang="en-US" sz="1443" i="1">
                            <a:latin typeface="Cambria Math" panose="02040503050406030204" pitchFamily="18" charset="0"/>
                            <a:cs typeface="Arial" panose="020B0604020202020204" pitchFamily="34" charset="0"/>
                          </a:rPr>
                        </m:ctrlPr>
                      </m:sSupPr>
                      <m:e>
                        <m:r>
                          <m:rPr>
                            <m:nor/>
                          </m:rPr>
                          <a:rPr lang="en-US" sz="1443">
                            <a:latin typeface="Aptos" panose="020B0004020202020204" pitchFamily="34" charset="0"/>
                            <a:cs typeface="Arial" panose="020B0604020202020204" pitchFamily="34" charset="0"/>
                          </a:rPr>
                          <m:t>rats</m:t>
                        </m:r>
                        <m:r>
                          <m:rPr>
                            <m:nor/>
                          </m:rPr>
                          <a:rPr lang="en-US" sz="1443">
                            <a:latin typeface="Aptos" panose="020B0004020202020204" pitchFamily="34" charset="0"/>
                            <a:cs typeface="Arial" panose="020B0604020202020204" pitchFamily="34" charset="0"/>
                          </a:rPr>
                          <m:t>.</m:t>
                        </m:r>
                      </m:e>
                      <m:sup>
                        <m:r>
                          <a:rPr lang="en-US" sz="1443" i="1">
                            <a:latin typeface="Cambria Math" panose="02040503050406030204" pitchFamily="18" charset="0"/>
                            <a:cs typeface="Arial" panose="020B0604020202020204" pitchFamily="34" charset="0"/>
                          </a:rPr>
                          <m:t>2</m:t>
                        </m:r>
                      </m:sup>
                    </m:sSup>
                  </m:oMath>
                </a14:m>
                <a:endParaRPr lang="en-US" sz="1443" dirty="0">
                  <a:latin typeface="Aptos" panose="020B0004020202020204" pitchFamily="34" charset="0"/>
                  <a:cs typeface="Arial" panose="020B0604020202020204" pitchFamily="34" charset="0"/>
                </a:endParaRPr>
              </a:p>
            </p:txBody>
          </p:sp>
        </mc:Choice>
        <mc:Fallback>
          <p:sp>
            <p:nvSpPr>
              <p:cNvPr id="77" name="TextBox 76"/>
              <p:cNvSpPr txBox="1">
                <a:spLocks noRot="1" noChangeAspect="1" noMove="1" noResize="1" noEditPoints="1" noAdjustHandles="1" noChangeArrowheads="1" noChangeShapeType="1" noTextEdit="1"/>
              </p:cNvSpPr>
              <p:nvPr/>
            </p:nvSpPr>
            <p:spPr>
              <a:xfrm>
                <a:off x="8529803" y="8777883"/>
                <a:ext cx="5444221" cy="536429"/>
              </a:xfrm>
              <a:prstGeom prst="rect">
                <a:avLst/>
              </a:prstGeom>
              <a:blipFill>
                <a:blip r:embed="rId39"/>
                <a:stretch>
                  <a:fillRect l="-233" t="-2326" b="-11628"/>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E7FCDA0-01BD-39EB-C38C-2E53842CB9FA}"/>
              </a:ext>
            </a:extLst>
          </p:cNvPr>
          <p:cNvSpPr/>
          <p:nvPr/>
        </p:nvSpPr>
        <p:spPr>
          <a:xfrm>
            <a:off x="385947" y="28533445"/>
            <a:ext cx="8738827" cy="637555"/>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525"/>
              </a:spcAft>
            </a:pPr>
            <a:r>
              <a:rPr lang="en-US" sz="2099" b="1" dirty="0">
                <a:solidFill>
                  <a:srgbClr val="000000"/>
                </a:solidFill>
                <a:latin typeface="Aptos" panose="020B0004020202020204" pitchFamily="34" charset="0"/>
                <a:ea typeface="Calibri" panose="020F0502020204030204" pitchFamily="34" charset="0"/>
                <a:cs typeface="Arial" panose="020B0604020202020204" pitchFamily="34" charset="0"/>
              </a:rPr>
              <a:t>Experimental Protocol for Orthonasal Delivery</a:t>
            </a:r>
          </a:p>
        </p:txBody>
      </p:sp>
      <p:sp>
        <p:nvSpPr>
          <p:cNvPr id="19" name="Rounded Rectangle 18">
            <a:extLst>
              <a:ext uri="{FF2B5EF4-FFF2-40B4-BE49-F238E27FC236}">
                <a16:creationId xmlns:a16="http://schemas.microsoft.com/office/drawing/2014/main" id="{BB6FEEBF-9AA3-B4B1-87EF-D4E9476627F4}"/>
              </a:ext>
            </a:extLst>
          </p:cNvPr>
          <p:cNvSpPr/>
          <p:nvPr/>
        </p:nvSpPr>
        <p:spPr>
          <a:xfrm>
            <a:off x="112261" y="9463317"/>
            <a:ext cx="13906931" cy="7401801"/>
          </a:xfrm>
          <a:prstGeom prst="roundRect">
            <a:avLst>
              <a:gd name="adj" fmla="val 25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20" name="Can 19">
            <a:extLst>
              <a:ext uri="{FF2B5EF4-FFF2-40B4-BE49-F238E27FC236}">
                <a16:creationId xmlns:a16="http://schemas.microsoft.com/office/drawing/2014/main" id="{DE18DCE0-5A1D-551B-06D9-3D5BE012F391}"/>
              </a:ext>
            </a:extLst>
          </p:cNvPr>
          <p:cNvSpPr/>
          <p:nvPr/>
        </p:nvSpPr>
        <p:spPr>
          <a:xfrm>
            <a:off x="7723327" y="24280634"/>
            <a:ext cx="313197" cy="982768"/>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24" name="Can 23">
            <a:extLst>
              <a:ext uri="{FF2B5EF4-FFF2-40B4-BE49-F238E27FC236}">
                <a16:creationId xmlns:a16="http://schemas.microsoft.com/office/drawing/2014/main" id="{5BC1315C-FEF4-932F-F898-573E154C2B47}"/>
              </a:ext>
            </a:extLst>
          </p:cNvPr>
          <p:cNvSpPr/>
          <p:nvPr/>
        </p:nvSpPr>
        <p:spPr>
          <a:xfrm>
            <a:off x="8122087" y="24278460"/>
            <a:ext cx="313197" cy="982768"/>
          </a:xfrm>
          <a:prstGeom prst="can">
            <a:avLst/>
          </a:prstGeom>
          <a:solidFill>
            <a:srgbClr val="E4AA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25" name="Can 24">
            <a:extLst>
              <a:ext uri="{FF2B5EF4-FFF2-40B4-BE49-F238E27FC236}">
                <a16:creationId xmlns:a16="http://schemas.microsoft.com/office/drawing/2014/main" id="{F5D15862-50F5-AA7C-B70A-515DB1DEEEC9}"/>
              </a:ext>
            </a:extLst>
          </p:cNvPr>
          <p:cNvSpPr/>
          <p:nvPr/>
        </p:nvSpPr>
        <p:spPr>
          <a:xfrm>
            <a:off x="8529803" y="24276247"/>
            <a:ext cx="313197" cy="98276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sp>
        <p:nvSpPr>
          <p:cNvPr id="27" name="Can 26">
            <a:extLst>
              <a:ext uri="{FF2B5EF4-FFF2-40B4-BE49-F238E27FC236}">
                <a16:creationId xmlns:a16="http://schemas.microsoft.com/office/drawing/2014/main" id="{23AE740C-F1DA-A7E0-DAD7-54546B5A28DF}"/>
              </a:ext>
            </a:extLst>
          </p:cNvPr>
          <p:cNvSpPr/>
          <p:nvPr/>
        </p:nvSpPr>
        <p:spPr>
          <a:xfrm>
            <a:off x="7277829" y="24278460"/>
            <a:ext cx="313197" cy="992744"/>
          </a:xfrm>
          <a:prstGeom prst="ca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a:latin typeface="Aptos" panose="020B0004020202020204" pitchFamily="34" charset="0"/>
            </a:endParaRPr>
          </a:p>
        </p:txBody>
      </p:sp>
      <p:pic>
        <p:nvPicPr>
          <p:cNvPr id="29" name="Picture 2" descr="ISOT2024">
            <a:extLst>
              <a:ext uri="{FF2B5EF4-FFF2-40B4-BE49-F238E27FC236}">
                <a16:creationId xmlns:a16="http://schemas.microsoft.com/office/drawing/2014/main" id="{294D58F1-FCAF-875B-A032-A0CF925DEDCB}"/>
              </a:ext>
            </a:extLst>
          </p:cNvPr>
          <p:cNvPicPr>
            <a:picLocks noChangeAspect="1" noChangeArrowheads="1"/>
          </p:cNvPicPr>
          <p:nvPr/>
        </p:nvPicPr>
        <p:blipFill>
          <a:blip r:embed="rId40">
            <a:lum bright="70000" contrast="-70000"/>
            <a:extLst>
              <a:ext uri="{28A0092B-C50C-407E-A947-70E740481C1C}">
                <a14:useLocalDpi xmlns:a14="http://schemas.microsoft.com/office/drawing/2010/main" val="0"/>
              </a:ext>
            </a:extLst>
          </a:blip>
          <a:srcRect/>
          <a:stretch>
            <a:fillRect/>
          </a:stretch>
        </p:blipFill>
        <p:spPr bwMode="auto">
          <a:xfrm>
            <a:off x="26331661" y="885446"/>
            <a:ext cx="1599908" cy="1053093"/>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a:extLst>
              <a:ext uri="{FF2B5EF4-FFF2-40B4-BE49-F238E27FC236}">
                <a16:creationId xmlns:a16="http://schemas.microsoft.com/office/drawing/2014/main" id="{CD9445F4-A636-5F65-FE32-3A6FBA60297C}"/>
              </a:ext>
            </a:extLst>
          </p:cNvPr>
          <p:cNvSpPr/>
          <p:nvPr/>
        </p:nvSpPr>
        <p:spPr>
          <a:xfrm>
            <a:off x="14471594" y="28969130"/>
            <a:ext cx="13954843" cy="7912966"/>
          </a:xfrm>
          <a:prstGeom prst="roundRect">
            <a:avLst>
              <a:gd name="adj" fmla="val 17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37" name="Rounded Rectangle 36">
            <a:extLst>
              <a:ext uri="{FF2B5EF4-FFF2-40B4-BE49-F238E27FC236}">
                <a16:creationId xmlns:a16="http://schemas.microsoft.com/office/drawing/2014/main" id="{E60B1996-7C40-AB9B-A35E-D714AC736444}"/>
              </a:ext>
            </a:extLst>
          </p:cNvPr>
          <p:cNvSpPr/>
          <p:nvPr/>
        </p:nvSpPr>
        <p:spPr>
          <a:xfrm>
            <a:off x="14473240" y="3079005"/>
            <a:ext cx="13954843" cy="20313758"/>
          </a:xfrm>
          <a:prstGeom prst="roundRect">
            <a:avLst>
              <a:gd name="adj" fmla="val 173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40" name="Rounded Rectangle 39">
            <a:extLst>
              <a:ext uri="{FF2B5EF4-FFF2-40B4-BE49-F238E27FC236}">
                <a16:creationId xmlns:a16="http://schemas.microsoft.com/office/drawing/2014/main" id="{5B6D9A09-BA2E-F3F4-B5BD-E44D2B6721B7}"/>
              </a:ext>
            </a:extLst>
          </p:cNvPr>
          <p:cNvSpPr/>
          <p:nvPr/>
        </p:nvSpPr>
        <p:spPr>
          <a:xfrm>
            <a:off x="227950" y="9584367"/>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Optogenetic Inhibition of Gustatory Cortex Influences Piriform Cortex</a:t>
            </a:r>
          </a:p>
        </p:txBody>
      </p:sp>
      <p:sp>
        <p:nvSpPr>
          <p:cNvPr id="13" name="TextBox 12">
            <a:extLst>
              <a:ext uri="{FF2B5EF4-FFF2-40B4-BE49-F238E27FC236}">
                <a16:creationId xmlns:a16="http://schemas.microsoft.com/office/drawing/2014/main" id="{01557D6B-9CF2-F7A8-FAD6-9E1EE445A445}"/>
              </a:ext>
            </a:extLst>
          </p:cNvPr>
          <p:cNvSpPr txBox="1"/>
          <p:nvPr/>
        </p:nvSpPr>
        <p:spPr>
          <a:xfrm>
            <a:off x="249567" y="16998893"/>
            <a:ext cx="13677700"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Objectives</a:t>
            </a:r>
          </a:p>
        </p:txBody>
      </p:sp>
      <p:sp>
        <p:nvSpPr>
          <p:cNvPr id="16" name="Rounded Rectangle 15">
            <a:extLst>
              <a:ext uri="{FF2B5EF4-FFF2-40B4-BE49-F238E27FC236}">
                <a16:creationId xmlns:a16="http://schemas.microsoft.com/office/drawing/2014/main" id="{14D41651-3C79-F1EE-5731-78392B3F9626}"/>
              </a:ext>
            </a:extLst>
          </p:cNvPr>
          <p:cNvSpPr/>
          <p:nvPr/>
        </p:nvSpPr>
        <p:spPr>
          <a:xfrm>
            <a:off x="72904" y="17859388"/>
            <a:ext cx="13946288" cy="3852610"/>
          </a:xfrm>
          <a:prstGeom prst="roundRect">
            <a:avLst>
              <a:gd name="adj" fmla="val 50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44" name="Rectangle 43">
            <a:extLst>
              <a:ext uri="{FF2B5EF4-FFF2-40B4-BE49-F238E27FC236}">
                <a16:creationId xmlns:a16="http://schemas.microsoft.com/office/drawing/2014/main" id="{F1648B2B-4258-2EF1-F6D6-F66608A246F5}"/>
              </a:ext>
            </a:extLst>
          </p:cNvPr>
          <p:cNvSpPr/>
          <p:nvPr/>
        </p:nvSpPr>
        <p:spPr>
          <a:xfrm>
            <a:off x="205925" y="18938768"/>
            <a:ext cx="13621987" cy="2654509"/>
          </a:xfrm>
          <a:prstGeom prst="rect">
            <a:avLst/>
          </a:prstGeom>
        </p:spPr>
        <p:txBody>
          <a:bodyPr wrap="square">
            <a:spAutoFit/>
          </a:bodyPr>
          <a:lstStyle/>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Determine where in the odor response are LFP signals significantly coherent between GC and PC.</a:t>
            </a:r>
          </a:p>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See whether GC and PC neuron pairs respond more coherently with orthonasal olfaction than retronasal olfaction.</a:t>
            </a:r>
          </a:p>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Get insight on any directionality of cortical responses between GC and PC.</a:t>
            </a:r>
            <a:endParaRPr lang="en-US" sz="3000" dirty="0">
              <a:solidFill>
                <a:srgbClr val="000000"/>
              </a:solidFill>
              <a:latin typeface="Aptos" panose="020B0004020202020204" pitchFamily="34" charset="0"/>
              <a:ea typeface="Calibri" panose="020F0502020204030204" pitchFamily="34" charset="0"/>
              <a:cs typeface="Arial"/>
            </a:endParaRPr>
          </a:p>
        </p:txBody>
      </p:sp>
      <p:pic>
        <p:nvPicPr>
          <p:cNvPr id="58" name="Graphic 57">
            <a:extLst>
              <a:ext uri="{FF2B5EF4-FFF2-40B4-BE49-F238E27FC236}">
                <a16:creationId xmlns:a16="http://schemas.microsoft.com/office/drawing/2014/main" id="{E2E63A24-B650-BF98-B0B5-BEFCF9088D51}"/>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r="14407" b="-1773"/>
          <a:stretch/>
        </p:blipFill>
        <p:spPr>
          <a:xfrm rot="187379">
            <a:off x="7453140" y="25688941"/>
            <a:ext cx="1656006" cy="1099429"/>
          </a:xfrm>
          <a:prstGeom prst="rect">
            <a:avLst/>
          </a:prstGeom>
        </p:spPr>
      </p:pic>
      <p:sp>
        <p:nvSpPr>
          <p:cNvPr id="98" name="Rectangle 97">
            <a:extLst>
              <a:ext uri="{FF2B5EF4-FFF2-40B4-BE49-F238E27FC236}">
                <a16:creationId xmlns:a16="http://schemas.microsoft.com/office/drawing/2014/main" id="{69B63C02-D2DC-3D54-2A7A-9C6BBD2B10E6}"/>
              </a:ext>
            </a:extLst>
          </p:cNvPr>
          <p:cNvSpPr/>
          <p:nvPr/>
        </p:nvSpPr>
        <p:spPr>
          <a:xfrm>
            <a:off x="6629610" y="10452670"/>
            <a:ext cx="7167001" cy="869149"/>
          </a:xfrm>
          <a:prstGeom prst="rect">
            <a:avLst/>
          </a:prstGeom>
        </p:spPr>
        <p:txBody>
          <a:bodyPr wrap="square">
            <a:spAutoFit/>
          </a:bodyPr>
          <a:lstStyle/>
          <a:p>
            <a:pPr>
              <a:lnSpc>
                <a:spcPct val="107000"/>
              </a:lnSpc>
              <a:spcAft>
                <a:spcPts val="525"/>
              </a:spcAft>
            </a:pPr>
            <a:r>
              <a:rPr lang="en-US" sz="2400" dirty="0">
                <a:latin typeface="Aptos" panose="020B0004020202020204" pitchFamily="34" charset="0"/>
              </a:rPr>
              <a:t>Optogenetically inhibiting GC changes baseline activity in PC and changes odor responses</a:t>
            </a:r>
          </a:p>
        </p:txBody>
      </p:sp>
      <p:sp>
        <p:nvSpPr>
          <p:cNvPr id="111" name="Rounded Rectangle 110">
            <a:extLst>
              <a:ext uri="{FF2B5EF4-FFF2-40B4-BE49-F238E27FC236}">
                <a16:creationId xmlns:a16="http://schemas.microsoft.com/office/drawing/2014/main" id="{42C3DE1D-ED84-0F01-06EA-25A01009471A}"/>
              </a:ext>
            </a:extLst>
          </p:cNvPr>
          <p:cNvSpPr/>
          <p:nvPr/>
        </p:nvSpPr>
        <p:spPr>
          <a:xfrm>
            <a:off x="14590415" y="3215843"/>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Peri-Stimulus Time Histograms for GC and PC during Ortho- Retronasal Olfaction</a:t>
            </a:r>
          </a:p>
        </p:txBody>
      </p:sp>
      <p:sp>
        <p:nvSpPr>
          <p:cNvPr id="114" name="TextBox 113">
            <a:extLst>
              <a:ext uri="{FF2B5EF4-FFF2-40B4-BE49-F238E27FC236}">
                <a16:creationId xmlns:a16="http://schemas.microsoft.com/office/drawing/2014/main" id="{2F39C75B-36A3-B3AC-4282-D7D996B0D869}"/>
              </a:ext>
            </a:extLst>
          </p:cNvPr>
          <p:cNvSpPr txBox="1"/>
          <p:nvPr/>
        </p:nvSpPr>
        <p:spPr>
          <a:xfrm>
            <a:off x="845677" y="34336408"/>
            <a:ext cx="3290822" cy="597087"/>
          </a:xfrm>
          <a:prstGeom prst="rect">
            <a:avLst/>
          </a:prstGeom>
          <a:noFill/>
          <a:ln w="19050">
            <a:solidFill>
              <a:schemeClr val="tx1"/>
            </a:solidFill>
          </a:ln>
        </p:spPr>
        <p:txBody>
          <a:bodyPr wrap="square" rtlCol="0">
            <a:spAutoFit/>
          </a:bodyPr>
          <a:lstStyle/>
          <a:p>
            <a:pPr algn="ctr"/>
            <a:r>
              <a:rPr lang="en-US" sz="1640" b="1" dirty="0">
                <a:latin typeface="Aptos" panose="020B0004020202020204" pitchFamily="34" charset="0"/>
              </a:rPr>
              <a:t>Peri-Stimulus Time Histogram for a pair of GC and PC Neurons</a:t>
            </a:r>
          </a:p>
        </p:txBody>
      </p:sp>
      <p:pic>
        <p:nvPicPr>
          <p:cNvPr id="118" name="Picture 117" descr="A graph of different colored lines&#10;&#10;Description automatically generated">
            <a:extLst>
              <a:ext uri="{FF2B5EF4-FFF2-40B4-BE49-F238E27FC236}">
                <a16:creationId xmlns:a16="http://schemas.microsoft.com/office/drawing/2014/main" id="{5FBEE85E-567D-9019-BDD8-F3475BC04E3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5904258" y="4518062"/>
            <a:ext cx="5014389" cy="3957138"/>
          </a:xfrm>
          <a:prstGeom prst="rect">
            <a:avLst/>
          </a:prstGeom>
        </p:spPr>
      </p:pic>
      <p:pic>
        <p:nvPicPr>
          <p:cNvPr id="119" name="Picture 118" descr="A graph with blue and red lines&#10;&#10;Description automatically generated">
            <a:extLst>
              <a:ext uri="{FF2B5EF4-FFF2-40B4-BE49-F238E27FC236}">
                <a16:creationId xmlns:a16="http://schemas.microsoft.com/office/drawing/2014/main" id="{F4D6A497-6C8A-E4A9-95C9-E9D5369E47B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4604280" y="29663306"/>
            <a:ext cx="6350320" cy="4015643"/>
          </a:xfrm>
          <a:prstGeom prst="rect">
            <a:avLst/>
          </a:prstGeom>
        </p:spPr>
      </p:pic>
      <p:sp>
        <p:nvSpPr>
          <p:cNvPr id="120" name="Rounded Rectangle 119">
            <a:extLst>
              <a:ext uri="{FF2B5EF4-FFF2-40B4-BE49-F238E27FC236}">
                <a16:creationId xmlns:a16="http://schemas.microsoft.com/office/drawing/2014/main" id="{956EB91E-1393-94A8-FB4A-869A2D24B2E5}"/>
              </a:ext>
            </a:extLst>
          </p:cNvPr>
          <p:cNvSpPr/>
          <p:nvPr/>
        </p:nvSpPr>
        <p:spPr>
          <a:xfrm>
            <a:off x="14637007" y="29107274"/>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Alignment of Breathing to Electrophysiology</a:t>
            </a:r>
          </a:p>
        </p:txBody>
      </p:sp>
      <p:grpSp>
        <p:nvGrpSpPr>
          <p:cNvPr id="132" name="Group 131">
            <a:extLst>
              <a:ext uri="{FF2B5EF4-FFF2-40B4-BE49-F238E27FC236}">
                <a16:creationId xmlns:a16="http://schemas.microsoft.com/office/drawing/2014/main" id="{1B0FF492-65AC-9E62-44CF-483D2AFD5E73}"/>
              </a:ext>
            </a:extLst>
          </p:cNvPr>
          <p:cNvGrpSpPr/>
          <p:nvPr/>
        </p:nvGrpSpPr>
        <p:grpSpPr>
          <a:xfrm>
            <a:off x="14558906" y="9538878"/>
            <a:ext cx="13634687" cy="3386355"/>
            <a:chOff x="14637007" y="8912320"/>
            <a:chExt cx="13634687" cy="3386355"/>
          </a:xfrm>
        </p:grpSpPr>
        <p:grpSp>
          <p:nvGrpSpPr>
            <p:cNvPr id="131" name="Group 130">
              <a:extLst>
                <a:ext uri="{FF2B5EF4-FFF2-40B4-BE49-F238E27FC236}">
                  <a16:creationId xmlns:a16="http://schemas.microsoft.com/office/drawing/2014/main" id="{D942C015-A35B-B087-EBEF-11E1D06F0D86}"/>
                </a:ext>
              </a:extLst>
            </p:cNvPr>
            <p:cNvGrpSpPr/>
            <p:nvPr/>
          </p:nvGrpSpPr>
          <p:grpSpPr>
            <a:xfrm>
              <a:off x="14637007" y="8912320"/>
              <a:ext cx="13634687" cy="3386355"/>
              <a:chOff x="14637007" y="8912320"/>
              <a:chExt cx="13634687" cy="3386355"/>
            </a:xfrm>
          </p:grpSpPr>
          <p:grpSp>
            <p:nvGrpSpPr>
              <p:cNvPr id="81" name="Group 80">
                <a:extLst>
                  <a:ext uri="{FF2B5EF4-FFF2-40B4-BE49-F238E27FC236}">
                    <a16:creationId xmlns:a16="http://schemas.microsoft.com/office/drawing/2014/main" id="{6376363B-1E6C-74FA-B3A6-F92C80BA50FF}"/>
                  </a:ext>
                </a:extLst>
              </p:cNvPr>
              <p:cNvGrpSpPr/>
              <p:nvPr/>
            </p:nvGrpSpPr>
            <p:grpSpPr>
              <a:xfrm>
                <a:off x="14637007" y="8912320"/>
                <a:ext cx="13634687" cy="3353798"/>
                <a:chOff x="14589028" y="5517763"/>
                <a:chExt cx="13634687" cy="3353798"/>
              </a:xfrm>
            </p:grpSpPr>
            <p:pic>
              <p:nvPicPr>
                <p:cNvPr id="31" name="Content Placeholder 8" descr="A graph of blue and orange lines&#10;&#10;Description automatically generated">
                  <a:extLst>
                    <a:ext uri="{FF2B5EF4-FFF2-40B4-BE49-F238E27FC236}">
                      <a16:creationId xmlns:a16="http://schemas.microsoft.com/office/drawing/2014/main" id="{E66924BB-D2D3-C820-B955-400FE2117E19}"/>
                    </a:ext>
                  </a:extLst>
                </p:cNvPr>
                <p:cNvPicPr>
                  <a:picLocks noChangeAspect="1"/>
                </p:cNvPicPr>
                <p:nvPr/>
              </p:nvPicPr>
              <p:blipFill rotWithShape="1">
                <a:blip r:embed="rId43">
                  <a:extLst>
                    <a:ext uri="{28A0092B-C50C-407E-A947-70E740481C1C}">
                      <a14:useLocalDpi xmlns:a14="http://schemas.microsoft.com/office/drawing/2010/main" val="0"/>
                    </a:ext>
                  </a:extLst>
                </a:blip>
                <a:srcRect t="19618"/>
                <a:stretch/>
              </p:blipFill>
              <p:spPr>
                <a:xfrm>
                  <a:off x="15289325" y="6860500"/>
                  <a:ext cx="5664200" cy="2011061"/>
                </a:xfrm>
                <a:prstGeom prst="rect">
                  <a:avLst/>
                </a:prstGeom>
              </p:spPr>
            </p:pic>
            <p:sp>
              <p:nvSpPr>
                <p:cNvPr id="36" name="TextBox 35">
                  <a:extLst>
                    <a:ext uri="{FF2B5EF4-FFF2-40B4-BE49-F238E27FC236}">
                      <a16:creationId xmlns:a16="http://schemas.microsoft.com/office/drawing/2014/main" id="{E45EAAB3-D181-BC91-1275-F001B5FA972D}"/>
                    </a:ext>
                  </a:extLst>
                </p:cNvPr>
                <p:cNvSpPr txBox="1"/>
                <p:nvPr/>
              </p:nvSpPr>
              <p:spPr>
                <a:xfrm>
                  <a:off x="15369432" y="6164342"/>
                  <a:ext cx="4350309" cy="553998"/>
                </a:xfrm>
                <a:prstGeom prst="rect">
                  <a:avLst/>
                </a:prstGeom>
                <a:noFill/>
              </p:spPr>
              <p:txBody>
                <a:bodyPr wrap="square" rtlCol="0">
                  <a:spAutoFit/>
                </a:bodyPr>
                <a:lstStyle/>
                <a:p>
                  <a:pPr algn="ctr"/>
                  <a:r>
                    <a:rPr lang="en-US" sz="3000" b="1" dirty="0">
                      <a:latin typeface="Aptos" panose="020B0004020202020204" pitchFamily="34" charset="0"/>
                      <a:cs typeface="Calibri" panose="020F0502020204030204" pitchFamily="34" charset="0"/>
                    </a:rPr>
                    <a:t>Orthonasal Coherence</a:t>
                  </a:r>
                </a:p>
              </p:txBody>
            </p:sp>
            <p:sp>
              <p:nvSpPr>
                <p:cNvPr id="38" name="TextBox 37">
                  <a:extLst>
                    <a:ext uri="{FF2B5EF4-FFF2-40B4-BE49-F238E27FC236}">
                      <a16:creationId xmlns:a16="http://schemas.microsoft.com/office/drawing/2014/main" id="{CACD3997-709B-651E-4A0B-D41362847BAE}"/>
                    </a:ext>
                  </a:extLst>
                </p:cNvPr>
                <p:cNvSpPr txBox="1"/>
                <p:nvPr/>
              </p:nvSpPr>
              <p:spPr>
                <a:xfrm>
                  <a:off x="20953525" y="6164342"/>
                  <a:ext cx="4303404" cy="553998"/>
                </a:xfrm>
                <a:prstGeom prst="rect">
                  <a:avLst/>
                </a:prstGeom>
                <a:noFill/>
              </p:spPr>
              <p:txBody>
                <a:bodyPr wrap="square" rtlCol="0">
                  <a:spAutoFit/>
                </a:bodyPr>
                <a:lstStyle/>
                <a:p>
                  <a:pPr algn="ctr"/>
                  <a:r>
                    <a:rPr lang="en-US" sz="3000" b="1" dirty="0">
                      <a:latin typeface="Aptos" panose="020B0004020202020204" pitchFamily="34" charset="0"/>
                      <a:cs typeface="Calibri" panose="020F0502020204030204" pitchFamily="34" charset="0"/>
                    </a:rPr>
                    <a:t>Retronasal Coherence</a:t>
                  </a:r>
                </a:p>
              </p:txBody>
            </p:sp>
            <p:sp>
              <p:nvSpPr>
                <p:cNvPr id="76" name="Rounded Rectangle 75">
                  <a:extLst>
                    <a:ext uri="{FF2B5EF4-FFF2-40B4-BE49-F238E27FC236}">
                      <a16:creationId xmlns:a16="http://schemas.microsoft.com/office/drawing/2014/main" id="{6DC50B94-736F-7AAD-8862-485FE1FD762A}"/>
                    </a:ext>
                  </a:extLst>
                </p:cNvPr>
                <p:cNvSpPr/>
                <p:nvPr/>
              </p:nvSpPr>
              <p:spPr>
                <a:xfrm>
                  <a:off x="14589028" y="5517763"/>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Coherence between GC and PC LFPs during Ortho- and Retronasal Olfaction</a:t>
                  </a:r>
                </a:p>
              </p:txBody>
            </p:sp>
          </p:grpSp>
          <p:pic>
            <p:nvPicPr>
              <p:cNvPr id="110" name="Picture 109">
                <a:extLst>
                  <a:ext uri="{FF2B5EF4-FFF2-40B4-BE49-F238E27FC236}">
                    <a16:creationId xmlns:a16="http://schemas.microsoft.com/office/drawing/2014/main" id="{FD29C744-1AC8-F278-B7A5-1140D35325E5}"/>
                  </a:ext>
                </a:extLst>
              </p:cNvPr>
              <p:cNvPicPr>
                <a:picLocks noChangeAspect="1"/>
              </p:cNvPicPr>
              <p:nvPr/>
            </p:nvPicPr>
            <p:blipFill rotWithShape="1">
              <a:blip r:embed="rId44">
                <a:extLst>
                  <a:ext uri="{28A0092B-C50C-407E-A947-70E740481C1C}">
                    <a14:useLocalDpi xmlns:a14="http://schemas.microsoft.com/office/drawing/2010/main" val="0"/>
                  </a:ext>
                </a:extLst>
              </a:blip>
              <a:srcRect t="17012"/>
              <a:stretch/>
            </p:blipFill>
            <p:spPr>
              <a:xfrm>
                <a:off x="21265956" y="10273644"/>
                <a:ext cx="5582777" cy="2025031"/>
              </a:xfrm>
              <a:prstGeom prst="rect">
                <a:avLst/>
              </a:prstGeom>
            </p:spPr>
          </p:pic>
        </p:grpSp>
        <p:sp>
          <p:nvSpPr>
            <p:cNvPr id="518" name="Rectangle 517">
              <a:extLst>
                <a:ext uri="{FF2B5EF4-FFF2-40B4-BE49-F238E27FC236}">
                  <a16:creationId xmlns:a16="http://schemas.microsoft.com/office/drawing/2014/main" id="{947E99A1-26F9-4037-7F06-363F434B07EE}"/>
                </a:ext>
              </a:extLst>
            </p:cNvPr>
            <p:cNvSpPr/>
            <p:nvPr/>
          </p:nvSpPr>
          <p:spPr>
            <a:xfrm>
              <a:off x="16141236" y="9994070"/>
              <a:ext cx="4303405" cy="35007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7" dirty="0">
                  <a:solidFill>
                    <a:schemeClr val="tx1"/>
                  </a:solidFill>
                  <a:latin typeface="Aptos" panose="020B0004020202020204" pitchFamily="34" charset="0"/>
                  <a:cs typeface="Arial" panose="020B0604020202020204" pitchFamily="34" charset="0"/>
                </a:rPr>
                <a:t>Alpha Band (3-8Hz)</a:t>
              </a:r>
            </a:p>
          </p:txBody>
        </p:sp>
        <p:sp>
          <p:nvSpPr>
            <p:cNvPr id="521" name="Rectangle 520">
              <a:extLst>
                <a:ext uri="{FF2B5EF4-FFF2-40B4-BE49-F238E27FC236}">
                  <a16:creationId xmlns:a16="http://schemas.microsoft.com/office/drawing/2014/main" id="{E8E437FE-4427-D804-B950-AB26473E60D4}"/>
                </a:ext>
              </a:extLst>
            </p:cNvPr>
            <p:cNvSpPr/>
            <p:nvPr/>
          </p:nvSpPr>
          <p:spPr>
            <a:xfrm>
              <a:off x="22061389" y="9988205"/>
              <a:ext cx="4303405" cy="35007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7" dirty="0">
                  <a:solidFill>
                    <a:schemeClr val="tx1"/>
                  </a:solidFill>
                  <a:latin typeface="Aptos" panose="020B0004020202020204" pitchFamily="34" charset="0"/>
                  <a:cs typeface="Arial" panose="020B0604020202020204" pitchFamily="34" charset="0"/>
                </a:rPr>
                <a:t>Alpha Band (3-8Hz)</a:t>
              </a:r>
            </a:p>
          </p:txBody>
        </p:sp>
      </p:grpSp>
      <p:sp>
        <p:nvSpPr>
          <p:cNvPr id="522" name="Rectangle 521">
            <a:extLst>
              <a:ext uri="{FF2B5EF4-FFF2-40B4-BE49-F238E27FC236}">
                <a16:creationId xmlns:a16="http://schemas.microsoft.com/office/drawing/2014/main" id="{7346C378-E63F-70D0-67AB-B01472E096B8}"/>
              </a:ext>
            </a:extLst>
          </p:cNvPr>
          <p:cNvSpPr/>
          <p:nvPr/>
        </p:nvSpPr>
        <p:spPr>
          <a:xfrm>
            <a:off x="16288956" y="4052382"/>
            <a:ext cx="4303405" cy="35007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tx1"/>
                </a:solidFill>
                <a:latin typeface="Aptos" panose="020B0004020202020204" pitchFamily="34" charset="0"/>
                <a:cs typeface="Calibri" panose="020F0502020204030204" pitchFamily="34" charset="0"/>
              </a:rPr>
              <a:t>PSTH for GC Odor Responses</a:t>
            </a:r>
          </a:p>
        </p:txBody>
      </p:sp>
      <p:grpSp>
        <p:nvGrpSpPr>
          <p:cNvPr id="130" name="Group 129">
            <a:extLst>
              <a:ext uri="{FF2B5EF4-FFF2-40B4-BE49-F238E27FC236}">
                <a16:creationId xmlns:a16="http://schemas.microsoft.com/office/drawing/2014/main" id="{76C60995-27BB-D771-78F3-BF3EEA971DD4}"/>
              </a:ext>
            </a:extLst>
          </p:cNvPr>
          <p:cNvGrpSpPr/>
          <p:nvPr/>
        </p:nvGrpSpPr>
        <p:grpSpPr>
          <a:xfrm>
            <a:off x="15090537" y="12230954"/>
            <a:ext cx="13268597" cy="5847117"/>
            <a:chOff x="15142378" y="11890492"/>
            <a:chExt cx="13268597" cy="5847117"/>
          </a:xfrm>
        </p:grpSpPr>
        <p:pic>
          <p:nvPicPr>
            <p:cNvPr id="515" name="Picture 514" descr="A diagram of a comparison between two different colored squares&#10;&#10;Description automatically generated">
              <a:extLst>
                <a:ext uri="{FF2B5EF4-FFF2-40B4-BE49-F238E27FC236}">
                  <a16:creationId xmlns:a16="http://schemas.microsoft.com/office/drawing/2014/main" id="{C3F914FE-D7FB-0130-D673-9CBF8D25DA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431567" y="13229109"/>
              <a:ext cx="6057900" cy="4508500"/>
            </a:xfrm>
            <a:prstGeom prst="rect">
              <a:avLst/>
            </a:prstGeom>
          </p:spPr>
        </p:pic>
        <p:sp>
          <p:nvSpPr>
            <p:cNvPr id="516" name="TextBox 515">
              <a:extLst>
                <a:ext uri="{FF2B5EF4-FFF2-40B4-BE49-F238E27FC236}">
                  <a16:creationId xmlns:a16="http://schemas.microsoft.com/office/drawing/2014/main" id="{75FDD2B1-A7FC-AC5F-C033-0DB3A737827A}"/>
                </a:ext>
              </a:extLst>
            </p:cNvPr>
            <p:cNvSpPr txBox="1"/>
            <p:nvPr/>
          </p:nvSpPr>
          <p:spPr>
            <a:xfrm>
              <a:off x="21234478" y="12564694"/>
              <a:ext cx="7176497" cy="553998"/>
            </a:xfrm>
            <a:prstGeom prst="rect">
              <a:avLst/>
            </a:prstGeom>
            <a:noFill/>
          </p:spPr>
          <p:txBody>
            <a:bodyPr wrap="square" rtlCol="0">
              <a:spAutoFit/>
            </a:bodyPr>
            <a:lstStyle/>
            <a:p>
              <a:pPr algn="ctr"/>
              <a:r>
                <a:rPr lang="en-US" sz="3000" b="1" dirty="0">
                  <a:latin typeface="Aptos" panose="020B0004020202020204" pitchFamily="34" charset="0"/>
                  <a:cs typeface="Calibri" panose="020F0502020204030204" pitchFamily="34" charset="0"/>
                </a:rPr>
                <a:t>Mean Inter, Intra, and Shuffle Coherence</a:t>
              </a:r>
            </a:p>
          </p:txBody>
        </p:sp>
        <p:grpSp>
          <p:nvGrpSpPr>
            <p:cNvPr id="557" name="Group 556">
              <a:extLst>
                <a:ext uri="{FF2B5EF4-FFF2-40B4-BE49-F238E27FC236}">
                  <a16:creationId xmlns:a16="http://schemas.microsoft.com/office/drawing/2014/main" id="{75AB8652-56F6-140B-7B92-0F0A6207284A}"/>
                </a:ext>
              </a:extLst>
            </p:cNvPr>
            <p:cNvGrpSpPr/>
            <p:nvPr/>
          </p:nvGrpSpPr>
          <p:grpSpPr>
            <a:xfrm>
              <a:off x="15142378" y="11890492"/>
              <a:ext cx="5222438" cy="5396384"/>
              <a:chOff x="15093747" y="17742146"/>
              <a:chExt cx="5222438" cy="5396384"/>
            </a:xfrm>
          </p:grpSpPr>
          <p:grpSp>
            <p:nvGrpSpPr>
              <p:cNvPr id="556" name="Group 555">
                <a:extLst>
                  <a:ext uri="{FF2B5EF4-FFF2-40B4-BE49-F238E27FC236}">
                    <a16:creationId xmlns:a16="http://schemas.microsoft.com/office/drawing/2014/main" id="{062E66CF-3449-ECD7-4FC1-8A56B002A2D3}"/>
                  </a:ext>
                </a:extLst>
              </p:cNvPr>
              <p:cNvGrpSpPr/>
              <p:nvPr/>
            </p:nvGrpSpPr>
            <p:grpSpPr>
              <a:xfrm>
                <a:off x="15539444" y="18350068"/>
                <a:ext cx="4776741" cy="4788462"/>
                <a:chOff x="15539444" y="18350068"/>
                <a:chExt cx="4776741" cy="4788462"/>
              </a:xfrm>
            </p:grpSpPr>
            <p:sp>
              <p:nvSpPr>
                <p:cNvPr id="523" name="Rectangle 522">
                  <a:extLst>
                    <a:ext uri="{FF2B5EF4-FFF2-40B4-BE49-F238E27FC236}">
                      <a16:creationId xmlns:a16="http://schemas.microsoft.com/office/drawing/2014/main" id="{EB1A6F8C-AEA5-28F4-FA24-811661BBC7F9}"/>
                    </a:ext>
                  </a:extLst>
                </p:cNvPr>
                <p:cNvSpPr/>
                <p:nvPr/>
              </p:nvSpPr>
              <p:spPr>
                <a:xfrm flipH="1">
                  <a:off x="18415472" y="21245332"/>
                  <a:ext cx="45719" cy="1138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25" name="Oval 524">
                  <a:extLst>
                    <a:ext uri="{FF2B5EF4-FFF2-40B4-BE49-F238E27FC236}">
                      <a16:creationId xmlns:a16="http://schemas.microsoft.com/office/drawing/2014/main" id="{1D42E013-BA36-0282-A324-09EA924B4D3D}"/>
                    </a:ext>
                  </a:extLst>
                </p:cNvPr>
                <p:cNvSpPr/>
                <p:nvPr/>
              </p:nvSpPr>
              <p:spPr>
                <a:xfrm>
                  <a:off x="18336030" y="20512146"/>
                  <a:ext cx="212386" cy="2044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26" name="Rectangle 525">
                  <a:extLst>
                    <a:ext uri="{FF2B5EF4-FFF2-40B4-BE49-F238E27FC236}">
                      <a16:creationId xmlns:a16="http://schemas.microsoft.com/office/drawing/2014/main" id="{57ACBCAA-0825-EDB1-3076-B875AB804FDF}"/>
                    </a:ext>
                  </a:extLst>
                </p:cNvPr>
                <p:cNvSpPr/>
                <p:nvPr/>
              </p:nvSpPr>
              <p:spPr>
                <a:xfrm>
                  <a:off x="17377274" y="21993374"/>
                  <a:ext cx="45719" cy="39062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28" name="Oval 527">
                  <a:extLst>
                    <a:ext uri="{FF2B5EF4-FFF2-40B4-BE49-F238E27FC236}">
                      <a16:creationId xmlns:a16="http://schemas.microsoft.com/office/drawing/2014/main" id="{4917ED7C-B81B-169E-0F31-C8D75B9291DC}"/>
                    </a:ext>
                  </a:extLst>
                </p:cNvPr>
                <p:cNvSpPr/>
                <p:nvPr/>
              </p:nvSpPr>
              <p:spPr>
                <a:xfrm>
                  <a:off x="17297833" y="21862081"/>
                  <a:ext cx="212386" cy="204471"/>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29" name="TextBox 528">
                  <a:extLst>
                    <a:ext uri="{FF2B5EF4-FFF2-40B4-BE49-F238E27FC236}">
                      <a16:creationId xmlns:a16="http://schemas.microsoft.com/office/drawing/2014/main" id="{D0D659DF-1524-C239-ED38-590BEB5D7BF5}"/>
                    </a:ext>
                  </a:extLst>
                </p:cNvPr>
                <p:cNvSpPr txBox="1"/>
                <p:nvPr/>
              </p:nvSpPr>
              <p:spPr>
                <a:xfrm>
                  <a:off x="17001278" y="22416118"/>
                  <a:ext cx="772357" cy="372862"/>
                </a:xfrm>
                <a:prstGeom prst="rect">
                  <a:avLst/>
                </a:prstGeom>
                <a:noFill/>
              </p:spPr>
              <p:txBody>
                <a:bodyPr wrap="square" rtlCol="0">
                  <a:spAutoFit/>
                </a:bodyPr>
                <a:lstStyle/>
                <a:p>
                  <a:r>
                    <a:rPr lang="en-US" dirty="0">
                      <a:latin typeface="Aptos" panose="020B0004020202020204" pitchFamily="34" charset="0"/>
                    </a:rPr>
                    <a:t>Ortho</a:t>
                  </a:r>
                </a:p>
              </p:txBody>
            </p:sp>
            <p:sp>
              <p:nvSpPr>
                <p:cNvPr id="530" name="TextBox 529">
                  <a:extLst>
                    <a:ext uri="{FF2B5EF4-FFF2-40B4-BE49-F238E27FC236}">
                      <a16:creationId xmlns:a16="http://schemas.microsoft.com/office/drawing/2014/main" id="{099CB4BC-FE25-6655-A133-05E4499DE459}"/>
                    </a:ext>
                  </a:extLst>
                </p:cNvPr>
                <p:cNvSpPr txBox="1"/>
                <p:nvPr/>
              </p:nvSpPr>
              <p:spPr>
                <a:xfrm>
                  <a:off x="18080799" y="22416118"/>
                  <a:ext cx="772357" cy="372862"/>
                </a:xfrm>
                <a:prstGeom prst="rect">
                  <a:avLst/>
                </a:prstGeom>
                <a:noFill/>
              </p:spPr>
              <p:txBody>
                <a:bodyPr wrap="square" rtlCol="0">
                  <a:spAutoFit/>
                </a:bodyPr>
                <a:lstStyle/>
                <a:p>
                  <a:r>
                    <a:rPr lang="en-US" dirty="0">
                      <a:latin typeface="Aptos" panose="020B0004020202020204" pitchFamily="34" charset="0"/>
                    </a:rPr>
                    <a:t>Retro</a:t>
                  </a:r>
                </a:p>
              </p:txBody>
            </p:sp>
            <p:sp>
              <p:nvSpPr>
                <p:cNvPr id="531" name="TextBox 530">
                  <a:extLst>
                    <a:ext uri="{FF2B5EF4-FFF2-40B4-BE49-F238E27FC236}">
                      <a16:creationId xmlns:a16="http://schemas.microsoft.com/office/drawing/2014/main" id="{5FD18EDF-F806-F60A-BB3E-A7BCD32D840E}"/>
                    </a:ext>
                  </a:extLst>
                </p:cNvPr>
                <p:cNvSpPr txBox="1"/>
                <p:nvPr/>
              </p:nvSpPr>
              <p:spPr>
                <a:xfrm>
                  <a:off x="17412897" y="22769198"/>
                  <a:ext cx="1096944" cy="369332"/>
                </a:xfrm>
                <a:prstGeom prst="rect">
                  <a:avLst/>
                </a:prstGeom>
                <a:noFill/>
              </p:spPr>
              <p:txBody>
                <a:bodyPr wrap="square" rtlCol="0">
                  <a:spAutoFit/>
                </a:bodyPr>
                <a:lstStyle/>
                <a:p>
                  <a:r>
                    <a:rPr lang="en-US" dirty="0">
                      <a:latin typeface="Aptos" panose="020B0004020202020204" pitchFamily="34" charset="0"/>
                    </a:rPr>
                    <a:t>Stimulus</a:t>
                  </a:r>
                </a:p>
              </p:txBody>
            </p:sp>
            <p:sp>
              <p:nvSpPr>
                <p:cNvPr id="532" name="TextBox 531">
                  <a:extLst>
                    <a:ext uri="{FF2B5EF4-FFF2-40B4-BE49-F238E27FC236}">
                      <a16:creationId xmlns:a16="http://schemas.microsoft.com/office/drawing/2014/main" id="{903977C0-B36F-9813-11A4-538534882F31}"/>
                    </a:ext>
                  </a:extLst>
                </p:cNvPr>
                <p:cNvSpPr txBox="1"/>
                <p:nvPr/>
              </p:nvSpPr>
              <p:spPr>
                <a:xfrm>
                  <a:off x="15598226" y="18350068"/>
                  <a:ext cx="4717959" cy="984885"/>
                </a:xfrm>
                <a:prstGeom prst="rect">
                  <a:avLst/>
                </a:prstGeom>
                <a:noFill/>
              </p:spPr>
              <p:txBody>
                <a:bodyPr wrap="square" rtlCol="0">
                  <a:spAutoFit/>
                </a:bodyPr>
                <a:lstStyle/>
                <a:p>
                  <a:r>
                    <a:rPr lang="en-US" sz="2800" b="1" dirty="0">
                      <a:latin typeface="Aptos" panose="020B0004020202020204" pitchFamily="34" charset="0"/>
                    </a:rPr>
                    <a:t>Spike Correlation between </a:t>
                  </a:r>
                  <a:r>
                    <a:rPr lang="en-US" sz="3000" b="1" dirty="0">
                      <a:latin typeface="Aptos" panose="020B0004020202020204" pitchFamily="34" charset="0"/>
                    </a:rPr>
                    <a:t>Ortho-</a:t>
                  </a:r>
                  <a:r>
                    <a:rPr lang="en-US" sz="2800" b="1" dirty="0">
                      <a:latin typeface="Aptos" panose="020B0004020202020204" pitchFamily="34" charset="0"/>
                    </a:rPr>
                    <a:t> &amp; Retronasal</a:t>
                  </a:r>
                </a:p>
              </p:txBody>
            </p:sp>
            <p:sp>
              <p:nvSpPr>
                <p:cNvPr id="533" name="TextBox 532">
                  <a:extLst>
                    <a:ext uri="{FF2B5EF4-FFF2-40B4-BE49-F238E27FC236}">
                      <a16:creationId xmlns:a16="http://schemas.microsoft.com/office/drawing/2014/main" id="{C2672867-9057-F76C-F309-BE62D687E6C8}"/>
                    </a:ext>
                  </a:extLst>
                </p:cNvPr>
                <p:cNvSpPr txBox="1"/>
                <p:nvPr/>
              </p:nvSpPr>
              <p:spPr>
                <a:xfrm>
                  <a:off x="15539444" y="22116596"/>
                  <a:ext cx="498271" cy="369332"/>
                </a:xfrm>
                <a:prstGeom prst="rect">
                  <a:avLst/>
                </a:prstGeom>
                <a:noFill/>
              </p:spPr>
              <p:txBody>
                <a:bodyPr wrap="square" rtlCol="0">
                  <a:spAutoFit/>
                </a:bodyPr>
                <a:lstStyle/>
                <a:p>
                  <a:r>
                    <a:rPr lang="en-US" dirty="0">
                      <a:latin typeface="Aptos" panose="020B0004020202020204" pitchFamily="34" charset="0"/>
                    </a:rPr>
                    <a:t>0.0</a:t>
                  </a:r>
                </a:p>
              </p:txBody>
            </p:sp>
            <p:sp>
              <p:nvSpPr>
                <p:cNvPr id="535" name="TextBox 534">
                  <a:extLst>
                    <a:ext uri="{FF2B5EF4-FFF2-40B4-BE49-F238E27FC236}">
                      <a16:creationId xmlns:a16="http://schemas.microsoft.com/office/drawing/2014/main" id="{F8A81FFA-C1B1-43A3-184A-8D6999FA70E8}"/>
                    </a:ext>
                  </a:extLst>
                </p:cNvPr>
                <p:cNvSpPr txBox="1"/>
                <p:nvPr/>
              </p:nvSpPr>
              <p:spPr>
                <a:xfrm>
                  <a:off x="15543529" y="21803597"/>
                  <a:ext cx="498271" cy="369332"/>
                </a:xfrm>
                <a:prstGeom prst="rect">
                  <a:avLst/>
                </a:prstGeom>
                <a:noFill/>
              </p:spPr>
              <p:txBody>
                <a:bodyPr wrap="square" rtlCol="0">
                  <a:spAutoFit/>
                </a:bodyPr>
                <a:lstStyle/>
                <a:p>
                  <a:r>
                    <a:rPr lang="en-US" dirty="0">
                      <a:latin typeface="Aptos" panose="020B0004020202020204" pitchFamily="34" charset="0"/>
                    </a:rPr>
                    <a:t>0.1</a:t>
                  </a:r>
                </a:p>
              </p:txBody>
            </p:sp>
            <p:sp>
              <p:nvSpPr>
                <p:cNvPr id="536" name="TextBox 535">
                  <a:extLst>
                    <a:ext uri="{FF2B5EF4-FFF2-40B4-BE49-F238E27FC236}">
                      <a16:creationId xmlns:a16="http://schemas.microsoft.com/office/drawing/2014/main" id="{41C1C093-FBE7-3088-0C13-02BA3267D0B2}"/>
                    </a:ext>
                  </a:extLst>
                </p:cNvPr>
                <p:cNvSpPr txBox="1"/>
                <p:nvPr/>
              </p:nvSpPr>
              <p:spPr>
                <a:xfrm>
                  <a:off x="15545587" y="21490601"/>
                  <a:ext cx="498271" cy="369332"/>
                </a:xfrm>
                <a:prstGeom prst="rect">
                  <a:avLst/>
                </a:prstGeom>
                <a:noFill/>
              </p:spPr>
              <p:txBody>
                <a:bodyPr wrap="square" rtlCol="0">
                  <a:spAutoFit/>
                </a:bodyPr>
                <a:lstStyle/>
                <a:p>
                  <a:r>
                    <a:rPr lang="en-US" dirty="0">
                      <a:latin typeface="Aptos" panose="020B0004020202020204" pitchFamily="34" charset="0"/>
                    </a:rPr>
                    <a:t>0.2</a:t>
                  </a:r>
                </a:p>
              </p:txBody>
            </p:sp>
            <p:sp>
              <p:nvSpPr>
                <p:cNvPr id="537" name="TextBox 536">
                  <a:extLst>
                    <a:ext uri="{FF2B5EF4-FFF2-40B4-BE49-F238E27FC236}">
                      <a16:creationId xmlns:a16="http://schemas.microsoft.com/office/drawing/2014/main" id="{C57BCDC5-E245-3093-C7E0-E8B5BA9C2500}"/>
                    </a:ext>
                  </a:extLst>
                </p:cNvPr>
                <p:cNvSpPr txBox="1"/>
                <p:nvPr/>
              </p:nvSpPr>
              <p:spPr>
                <a:xfrm>
                  <a:off x="15547645" y="21177605"/>
                  <a:ext cx="498271" cy="369332"/>
                </a:xfrm>
                <a:prstGeom prst="rect">
                  <a:avLst/>
                </a:prstGeom>
                <a:noFill/>
              </p:spPr>
              <p:txBody>
                <a:bodyPr wrap="square" rtlCol="0">
                  <a:spAutoFit/>
                </a:bodyPr>
                <a:lstStyle/>
                <a:p>
                  <a:r>
                    <a:rPr lang="en-US" dirty="0">
                      <a:latin typeface="Aptos" panose="020B0004020202020204" pitchFamily="34" charset="0"/>
                    </a:rPr>
                    <a:t>0.3</a:t>
                  </a:r>
                </a:p>
              </p:txBody>
            </p:sp>
            <p:sp>
              <p:nvSpPr>
                <p:cNvPr id="538" name="TextBox 537">
                  <a:extLst>
                    <a:ext uri="{FF2B5EF4-FFF2-40B4-BE49-F238E27FC236}">
                      <a16:creationId xmlns:a16="http://schemas.microsoft.com/office/drawing/2014/main" id="{5B887BB6-EC70-7011-73A9-9D9427B39CF0}"/>
                    </a:ext>
                  </a:extLst>
                </p:cNvPr>
                <p:cNvSpPr txBox="1"/>
                <p:nvPr/>
              </p:nvSpPr>
              <p:spPr>
                <a:xfrm>
                  <a:off x="15551730" y="20864609"/>
                  <a:ext cx="498271" cy="369332"/>
                </a:xfrm>
                <a:prstGeom prst="rect">
                  <a:avLst/>
                </a:prstGeom>
                <a:noFill/>
              </p:spPr>
              <p:txBody>
                <a:bodyPr wrap="square" rtlCol="0">
                  <a:spAutoFit/>
                </a:bodyPr>
                <a:lstStyle/>
                <a:p>
                  <a:r>
                    <a:rPr lang="en-US" dirty="0">
                      <a:latin typeface="Aptos" panose="020B0004020202020204" pitchFamily="34" charset="0"/>
                    </a:rPr>
                    <a:t>0.4</a:t>
                  </a:r>
                </a:p>
              </p:txBody>
            </p:sp>
            <p:sp>
              <p:nvSpPr>
                <p:cNvPr id="540" name="TextBox 539">
                  <a:extLst>
                    <a:ext uri="{FF2B5EF4-FFF2-40B4-BE49-F238E27FC236}">
                      <a16:creationId xmlns:a16="http://schemas.microsoft.com/office/drawing/2014/main" id="{BBC7AA0A-3A27-0C5E-899F-840D7FBB93A6}"/>
                    </a:ext>
                  </a:extLst>
                </p:cNvPr>
                <p:cNvSpPr txBox="1"/>
                <p:nvPr/>
              </p:nvSpPr>
              <p:spPr>
                <a:xfrm>
                  <a:off x="15543545" y="20551613"/>
                  <a:ext cx="498271" cy="369332"/>
                </a:xfrm>
                <a:prstGeom prst="rect">
                  <a:avLst/>
                </a:prstGeom>
                <a:noFill/>
              </p:spPr>
              <p:txBody>
                <a:bodyPr wrap="square" rtlCol="0">
                  <a:spAutoFit/>
                </a:bodyPr>
                <a:lstStyle/>
                <a:p>
                  <a:r>
                    <a:rPr lang="en-US" dirty="0">
                      <a:latin typeface="Aptos" panose="020B0004020202020204" pitchFamily="34" charset="0"/>
                    </a:rPr>
                    <a:t>0.5</a:t>
                  </a:r>
                </a:p>
              </p:txBody>
            </p:sp>
            <p:sp>
              <p:nvSpPr>
                <p:cNvPr id="544" name="TextBox 543">
                  <a:extLst>
                    <a:ext uri="{FF2B5EF4-FFF2-40B4-BE49-F238E27FC236}">
                      <a16:creationId xmlns:a16="http://schemas.microsoft.com/office/drawing/2014/main" id="{AF5C8B05-D2B9-6D6F-561E-AF159F23FF05}"/>
                    </a:ext>
                  </a:extLst>
                </p:cNvPr>
                <p:cNvSpPr txBox="1"/>
                <p:nvPr/>
              </p:nvSpPr>
              <p:spPr>
                <a:xfrm>
                  <a:off x="15547630" y="20238617"/>
                  <a:ext cx="498271" cy="369332"/>
                </a:xfrm>
                <a:prstGeom prst="rect">
                  <a:avLst/>
                </a:prstGeom>
                <a:noFill/>
              </p:spPr>
              <p:txBody>
                <a:bodyPr wrap="square" rtlCol="0">
                  <a:spAutoFit/>
                </a:bodyPr>
                <a:lstStyle/>
                <a:p>
                  <a:r>
                    <a:rPr lang="en-US" dirty="0">
                      <a:latin typeface="Aptos" panose="020B0004020202020204" pitchFamily="34" charset="0"/>
                    </a:rPr>
                    <a:t>0.6</a:t>
                  </a:r>
                </a:p>
              </p:txBody>
            </p:sp>
            <p:sp>
              <p:nvSpPr>
                <p:cNvPr id="545" name="TextBox 544">
                  <a:extLst>
                    <a:ext uri="{FF2B5EF4-FFF2-40B4-BE49-F238E27FC236}">
                      <a16:creationId xmlns:a16="http://schemas.microsoft.com/office/drawing/2014/main" id="{6F0843A2-76DC-73BB-25CD-77CB3127BC3B}"/>
                    </a:ext>
                  </a:extLst>
                </p:cNvPr>
                <p:cNvSpPr txBox="1"/>
                <p:nvPr/>
              </p:nvSpPr>
              <p:spPr>
                <a:xfrm>
                  <a:off x="15551715" y="19925621"/>
                  <a:ext cx="498271" cy="369332"/>
                </a:xfrm>
                <a:prstGeom prst="rect">
                  <a:avLst/>
                </a:prstGeom>
                <a:noFill/>
              </p:spPr>
              <p:txBody>
                <a:bodyPr wrap="square" rtlCol="0">
                  <a:spAutoFit/>
                </a:bodyPr>
                <a:lstStyle/>
                <a:p>
                  <a:r>
                    <a:rPr lang="en-US" dirty="0">
                      <a:latin typeface="Aptos" panose="020B0004020202020204" pitchFamily="34" charset="0"/>
                    </a:rPr>
                    <a:t>0.7</a:t>
                  </a:r>
                </a:p>
              </p:txBody>
            </p:sp>
            <p:sp>
              <p:nvSpPr>
                <p:cNvPr id="546" name="TextBox 545">
                  <a:extLst>
                    <a:ext uri="{FF2B5EF4-FFF2-40B4-BE49-F238E27FC236}">
                      <a16:creationId xmlns:a16="http://schemas.microsoft.com/office/drawing/2014/main" id="{C9E80296-CDFD-F53A-A545-CBFDBC65E4A9}"/>
                    </a:ext>
                  </a:extLst>
                </p:cNvPr>
                <p:cNvSpPr txBox="1"/>
                <p:nvPr/>
              </p:nvSpPr>
              <p:spPr>
                <a:xfrm>
                  <a:off x="15553773" y="19612625"/>
                  <a:ext cx="498271" cy="369332"/>
                </a:xfrm>
                <a:prstGeom prst="rect">
                  <a:avLst/>
                </a:prstGeom>
                <a:noFill/>
              </p:spPr>
              <p:txBody>
                <a:bodyPr wrap="square" rtlCol="0">
                  <a:spAutoFit/>
                </a:bodyPr>
                <a:lstStyle/>
                <a:p>
                  <a:r>
                    <a:rPr lang="en-US" dirty="0">
                      <a:latin typeface="Aptos" panose="020B0004020202020204" pitchFamily="34" charset="0"/>
                    </a:rPr>
                    <a:t>0.8</a:t>
                  </a:r>
                </a:p>
              </p:txBody>
            </p:sp>
          </p:grpSp>
          <p:sp>
            <p:nvSpPr>
              <p:cNvPr id="548" name="TextBox 547">
                <a:extLst>
                  <a:ext uri="{FF2B5EF4-FFF2-40B4-BE49-F238E27FC236}">
                    <a16:creationId xmlns:a16="http://schemas.microsoft.com/office/drawing/2014/main" id="{030F5C1F-1E46-2A01-AE74-44009D9C9171}"/>
                  </a:ext>
                </a:extLst>
              </p:cNvPr>
              <p:cNvSpPr txBox="1"/>
              <p:nvPr/>
            </p:nvSpPr>
            <p:spPr>
              <a:xfrm rot="16200000">
                <a:off x="12772152" y="20063741"/>
                <a:ext cx="5012521" cy="369332"/>
              </a:xfrm>
              <a:prstGeom prst="rect">
                <a:avLst/>
              </a:prstGeom>
              <a:noFill/>
            </p:spPr>
            <p:txBody>
              <a:bodyPr wrap="square" rtlCol="0">
                <a:spAutoFit/>
              </a:bodyPr>
              <a:lstStyle/>
              <a:p>
                <a:r>
                  <a:rPr lang="en-US" dirty="0">
                    <a:latin typeface="Aptos" panose="020B0004020202020204" pitchFamily="34" charset="0"/>
                  </a:rPr>
                  <a:t>Fraction of Significant Correlations</a:t>
                </a:r>
              </a:p>
            </p:txBody>
          </p:sp>
        </p:grpSp>
        <p:sp>
          <p:nvSpPr>
            <p:cNvPr id="559" name="Rectangle 558">
              <a:extLst>
                <a:ext uri="{FF2B5EF4-FFF2-40B4-BE49-F238E27FC236}">
                  <a16:creationId xmlns:a16="http://schemas.microsoft.com/office/drawing/2014/main" id="{9D60AA41-E406-116D-3708-985227AE1A44}"/>
                </a:ext>
              </a:extLst>
            </p:cNvPr>
            <p:cNvSpPr/>
            <p:nvPr/>
          </p:nvSpPr>
          <p:spPr>
            <a:xfrm>
              <a:off x="16064003" y="13740067"/>
              <a:ext cx="4315153" cy="27922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grpSp>
      <p:sp>
        <p:nvSpPr>
          <p:cNvPr id="561" name="Rounded Rectangle 560">
            <a:extLst>
              <a:ext uri="{FF2B5EF4-FFF2-40B4-BE49-F238E27FC236}">
                <a16:creationId xmlns:a16="http://schemas.microsoft.com/office/drawing/2014/main" id="{522D6301-5BA5-CD50-4854-8138B2B5E3DD}"/>
              </a:ext>
            </a:extLst>
          </p:cNvPr>
          <p:cNvSpPr/>
          <p:nvPr/>
        </p:nvSpPr>
        <p:spPr>
          <a:xfrm>
            <a:off x="14472205" y="24363905"/>
            <a:ext cx="13954843" cy="3678198"/>
          </a:xfrm>
          <a:prstGeom prst="roundRect">
            <a:avLst>
              <a:gd name="adj" fmla="val 38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61" dirty="0">
              <a:latin typeface="Aptos" panose="020B0004020202020204" pitchFamily="34" charset="0"/>
            </a:endParaRPr>
          </a:p>
        </p:txBody>
      </p:sp>
      <p:sp>
        <p:nvSpPr>
          <p:cNvPr id="565" name="Rounded Rectangle 564">
            <a:extLst>
              <a:ext uri="{FF2B5EF4-FFF2-40B4-BE49-F238E27FC236}">
                <a16:creationId xmlns:a16="http://schemas.microsoft.com/office/drawing/2014/main" id="{44DC1795-9477-021A-3848-7956F450E9D5}"/>
              </a:ext>
            </a:extLst>
          </p:cNvPr>
          <p:cNvSpPr/>
          <p:nvPr/>
        </p:nvSpPr>
        <p:spPr>
          <a:xfrm>
            <a:off x="14607511" y="23492501"/>
            <a:ext cx="13608465" cy="772268"/>
          </a:xfrm>
          <a:prstGeom prst="roundRect">
            <a:avLst/>
          </a:prstGeom>
          <a:solidFill>
            <a:srgbClr val="1F4E79"/>
          </a:solidFill>
          <a:ln>
            <a:solidFill>
              <a:schemeClr val="tx1"/>
            </a:solidFill>
          </a:ln>
        </p:spPr>
        <p:txBody>
          <a:bodyPr wrap="square" rtlCol="0">
            <a:spAutoFit/>
          </a:bodyPr>
          <a:lstStyle/>
          <a:p>
            <a:pPr algn="ctr"/>
            <a:r>
              <a:rPr lang="en-US" sz="3936" b="1" dirty="0">
                <a:solidFill>
                  <a:schemeClr val="bg1">
                    <a:lumMod val="95000"/>
                  </a:schemeClr>
                </a:solidFill>
                <a:latin typeface="Aptos" panose="020B0004020202020204" pitchFamily="34" charset="0"/>
                <a:cs typeface="Arial" panose="020B0604020202020204" pitchFamily="34" charset="0"/>
              </a:rPr>
              <a:t>Conclusions</a:t>
            </a:r>
          </a:p>
        </p:txBody>
      </p:sp>
      <p:sp>
        <p:nvSpPr>
          <p:cNvPr id="566" name="Rectangle 565">
            <a:extLst>
              <a:ext uri="{FF2B5EF4-FFF2-40B4-BE49-F238E27FC236}">
                <a16:creationId xmlns:a16="http://schemas.microsoft.com/office/drawing/2014/main" id="{1D0F94E9-87A7-7F2C-9736-A92F7F3F406C}"/>
              </a:ext>
            </a:extLst>
          </p:cNvPr>
          <p:cNvSpPr/>
          <p:nvPr/>
        </p:nvSpPr>
        <p:spPr>
          <a:xfrm>
            <a:off x="14581285" y="24552466"/>
            <a:ext cx="13696898" cy="771878"/>
          </a:xfrm>
          <a:prstGeom prst="rect">
            <a:avLst/>
          </a:prstGeom>
          <a:solidFill>
            <a:schemeClr val="accent3">
              <a:lumMod val="40000"/>
              <a:lumOff val="60000"/>
            </a:schemeClr>
          </a:solidFill>
          <a:ln>
            <a:solidFill>
              <a:schemeClr val="tx1"/>
            </a:solidFill>
          </a:ln>
        </p:spPr>
        <p:txBody>
          <a:bodyPr wrap="square">
            <a:spAutoFit/>
          </a:bodyPr>
          <a:lstStyle/>
          <a:p>
            <a:pPr algn="ctr">
              <a:lnSpc>
                <a:spcPct val="107000"/>
              </a:lnSpc>
              <a:spcAft>
                <a:spcPts val="525"/>
              </a:spcAft>
            </a:pPr>
            <a:r>
              <a:rPr lang="en-US" sz="2099" b="1" u="sng" dirty="0">
                <a:latin typeface="Aptos" panose="020B0004020202020204" pitchFamily="34" charset="0"/>
              </a:rPr>
              <a:t>Specific Aim: </a:t>
            </a:r>
            <a:r>
              <a:rPr lang="en-US" sz="2099" b="1" dirty="0">
                <a:latin typeface="Aptos" panose="020B0004020202020204" pitchFamily="34" charset="0"/>
              </a:rPr>
              <a:t>Characterize the dynamic activity between Gustatory Cortex and Piriform Cortex in response to retronasal olfaction and orthonasal olfaction and identify whether there is phase coherence.</a:t>
            </a:r>
          </a:p>
        </p:txBody>
      </p:sp>
      <p:sp>
        <p:nvSpPr>
          <p:cNvPr id="567" name="Rectangle 566">
            <a:extLst>
              <a:ext uri="{FF2B5EF4-FFF2-40B4-BE49-F238E27FC236}">
                <a16:creationId xmlns:a16="http://schemas.microsoft.com/office/drawing/2014/main" id="{8D71770A-46C7-D647-3812-22F8B4E0350F}"/>
              </a:ext>
            </a:extLst>
          </p:cNvPr>
          <p:cNvSpPr/>
          <p:nvPr/>
        </p:nvSpPr>
        <p:spPr>
          <a:xfrm>
            <a:off x="14687930" y="25351189"/>
            <a:ext cx="13738507" cy="2673552"/>
          </a:xfrm>
          <a:prstGeom prst="rect">
            <a:avLst/>
          </a:prstGeom>
        </p:spPr>
        <p:txBody>
          <a:bodyPr wrap="square">
            <a:spAutoFit/>
          </a:bodyPr>
          <a:lstStyle/>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LFP from GC and PC become coherent over the alpha band during the odor response around the palatability epoch of GC specific to the retro mode.</a:t>
            </a:r>
          </a:p>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The fraction GC-PC neuron pairs that significantly correlate in firing are higher than chance in retronasal olfaction.</a:t>
            </a:r>
          </a:p>
          <a:p>
            <a:pPr marL="457200" indent="-457200">
              <a:lnSpc>
                <a:spcPct val="107000"/>
              </a:lnSpc>
              <a:spcAft>
                <a:spcPts val="525"/>
              </a:spcAft>
              <a:buFont typeface="+mj-lt"/>
              <a:buAutoNum type="arabicPeriod"/>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Based on preliminary data, we suggest GC leads PC in responses to retro odors.</a:t>
            </a:r>
            <a:endParaRPr lang="en-US" sz="3000" dirty="0">
              <a:solidFill>
                <a:srgbClr val="000000"/>
              </a:solidFill>
              <a:latin typeface="Aptos" panose="020B0004020202020204" pitchFamily="34" charset="0"/>
              <a:ea typeface="Calibri" panose="020F0502020204030204" pitchFamily="34" charset="0"/>
              <a:cs typeface="Arial"/>
            </a:endParaRPr>
          </a:p>
        </p:txBody>
      </p:sp>
      <p:sp>
        <p:nvSpPr>
          <p:cNvPr id="568" name="TextBox 567">
            <a:extLst>
              <a:ext uri="{FF2B5EF4-FFF2-40B4-BE49-F238E27FC236}">
                <a16:creationId xmlns:a16="http://schemas.microsoft.com/office/drawing/2014/main" id="{31E2018A-940E-B9F4-23B3-AC9FCE93FEE2}"/>
              </a:ext>
            </a:extLst>
          </p:cNvPr>
          <p:cNvSpPr txBox="1"/>
          <p:nvPr/>
        </p:nvSpPr>
        <p:spPr>
          <a:xfrm>
            <a:off x="14558906" y="17992335"/>
            <a:ext cx="13690405" cy="1202573"/>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9. (Top Left) </a:t>
            </a:r>
            <a:r>
              <a:rPr lang="en-US" sz="1443" dirty="0">
                <a:latin typeface="Aptos" panose="020B0004020202020204" pitchFamily="34" charset="0"/>
                <a:cs typeface="Arial" panose="020B0604020202020204" pitchFamily="34" charset="0"/>
              </a:rPr>
              <a:t>LFP Coherence before and after stimulus delivery at time 0 s for orthonasal olfaction. </a:t>
            </a:r>
            <a:r>
              <a:rPr lang="en-US" sz="1443" b="1" dirty="0">
                <a:latin typeface="Aptos" panose="020B0004020202020204" pitchFamily="34" charset="0"/>
                <a:cs typeface="Arial" panose="020B0604020202020204" pitchFamily="34" charset="0"/>
              </a:rPr>
              <a:t>(Top Right) </a:t>
            </a:r>
            <a:r>
              <a:rPr lang="en-US" sz="1443" dirty="0">
                <a:latin typeface="Aptos" panose="020B0004020202020204" pitchFamily="34" charset="0"/>
                <a:cs typeface="Arial" panose="020B0604020202020204" pitchFamily="34" charset="0"/>
              </a:rPr>
              <a:t>Similarly the retronasal coherence over time with the highlighted area in yellow being significantly increased levels in coherence post stimulus delivery. </a:t>
            </a:r>
            <a:r>
              <a:rPr lang="en-US" sz="1443" b="1" dirty="0">
                <a:latin typeface="Aptos" panose="020B0004020202020204" pitchFamily="34" charset="0"/>
                <a:cs typeface="Arial" panose="020B0604020202020204" pitchFamily="34" charset="0"/>
              </a:rPr>
              <a:t>(Bottom Left)  </a:t>
            </a:r>
            <a:r>
              <a:rPr lang="en-US" sz="1443" dirty="0">
                <a:latin typeface="Aptos" panose="020B0004020202020204" pitchFamily="34" charset="0"/>
                <a:cs typeface="Arial" panose="020B0604020202020204" pitchFamily="34" charset="0"/>
              </a:rPr>
              <a:t>The fraction of significant correlations between GC and PC spikes during ortho and retronasal olfaction. The lines below indicate the 75% range of correlations you would get by shuffling the data. </a:t>
            </a:r>
            <a:r>
              <a:rPr lang="en-US" sz="1443" b="1" dirty="0">
                <a:latin typeface="Aptos" panose="020B0004020202020204" pitchFamily="34" charset="0"/>
                <a:cs typeface="Arial" panose="020B0604020202020204" pitchFamily="34" charset="0"/>
              </a:rPr>
              <a:t>(Bottom Right)  </a:t>
            </a:r>
            <a:r>
              <a:rPr lang="en-US" sz="1443" dirty="0">
                <a:latin typeface="Aptos" panose="020B0004020202020204" pitchFamily="34" charset="0"/>
                <a:cs typeface="Arial" panose="020B0604020202020204" pitchFamily="34" charset="0"/>
              </a:rPr>
              <a:t>Comparison of different LFP coherence over different frequency ranges in GC and PC to Retronasally delivered odors; in comparison the second and third positions indicate intra-region coherence and coherence when the LFP </a:t>
            </a:r>
            <a:r>
              <a:rPr lang="en-US" sz="1443" dirty="0" err="1">
                <a:latin typeface="Aptos" panose="020B0004020202020204" pitchFamily="34" charset="0"/>
                <a:cs typeface="Arial" panose="020B0604020202020204" pitchFamily="34" charset="0"/>
              </a:rPr>
              <a:t>signalsa</a:t>
            </a:r>
            <a:r>
              <a:rPr lang="en-US" sz="1443" dirty="0">
                <a:latin typeface="Aptos" panose="020B0004020202020204" pitchFamily="34" charset="0"/>
                <a:cs typeface="Arial" panose="020B0604020202020204" pitchFamily="34" charset="0"/>
              </a:rPr>
              <a:t> are shuffled.</a:t>
            </a:r>
          </a:p>
        </p:txBody>
      </p:sp>
      <p:sp>
        <p:nvSpPr>
          <p:cNvPr id="128" name="TextBox 127">
            <a:extLst>
              <a:ext uri="{FF2B5EF4-FFF2-40B4-BE49-F238E27FC236}">
                <a16:creationId xmlns:a16="http://schemas.microsoft.com/office/drawing/2014/main" id="{12D1FE65-8CF2-AA6A-922B-BD076B565CD4}"/>
              </a:ext>
            </a:extLst>
          </p:cNvPr>
          <p:cNvSpPr txBox="1"/>
          <p:nvPr/>
        </p:nvSpPr>
        <p:spPr>
          <a:xfrm>
            <a:off x="14534385" y="8865955"/>
            <a:ext cx="13690405"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8. (Top Left). </a:t>
            </a:r>
            <a:r>
              <a:rPr lang="en-US" sz="1443" dirty="0">
                <a:latin typeface="Aptos" panose="020B0004020202020204" pitchFamily="34" charset="0"/>
                <a:cs typeface="Arial" panose="020B0604020202020204" pitchFamily="34" charset="0"/>
              </a:rPr>
              <a:t>Peri-stimulus time histogram showing GC representative neuron responses in hertz to retronasally delivered 0.01% ethyl butyrate in water, water, and orthonasally delivered ethyl butyrate at 0.01% concentration in mineral oil. Each stimulus was delivered 15 times. </a:t>
            </a:r>
            <a:r>
              <a:rPr lang="en-US" sz="1443" b="1" dirty="0">
                <a:latin typeface="Aptos" panose="020B0004020202020204" pitchFamily="34" charset="0"/>
                <a:cs typeface="Arial" panose="020B0604020202020204" pitchFamily="34" charset="0"/>
              </a:rPr>
              <a:t>(Top Right) </a:t>
            </a:r>
            <a:r>
              <a:rPr lang="en-US" sz="1443" dirty="0">
                <a:latin typeface="Aptos" panose="020B0004020202020204" pitchFamily="34" charset="0"/>
                <a:cs typeface="Arial" panose="020B0604020202020204" pitchFamily="34" charset="0"/>
              </a:rPr>
              <a:t>PSTH for PC response to to the same battery of stimuli as GC. These two examples were recorded in the same animal.</a:t>
            </a:r>
          </a:p>
        </p:txBody>
      </p:sp>
      <p:sp>
        <p:nvSpPr>
          <p:cNvPr id="133" name="TextBox 132">
            <a:extLst>
              <a:ext uri="{FF2B5EF4-FFF2-40B4-BE49-F238E27FC236}">
                <a16:creationId xmlns:a16="http://schemas.microsoft.com/office/drawing/2014/main" id="{9CF9A041-B1F9-8D17-04D5-2230D5A18A8B}"/>
              </a:ext>
            </a:extLst>
          </p:cNvPr>
          <p:cNvSpPr txBox="1"/>
          <p:nvPr/>
        </p:nvSpPr>
        <p:spPr>
          <a:xfrm>
            <a:off x="14583526" y="22552612"/>
            <a:ext cx="13690405"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10. (Top Left) </a:t>
            </a:r>
            <a:r>
              <a:rPr lang="en-US" sz="1443" dirty="0">
                <a:latin typeface="Aptos" panose="020B0004020202020204" pitchFamily="34" charset="0"/>
                <a:cs typeface="Arial" panose="020B0604020202020204" pitchFamily="34" charset="0"/>
              </a:rPr>
              <a:t>Solid lines demarcate a known connection and influence of one area on another. Dotted lines indicate an uncharacterized but predicted connection. </a:t>
            </a:r>
            <a:r>
              <a:rPr lang="en-US" sz="1443" b="1" dirty="0">
                <a:latin typeface="Aptos" panose="020B0004020202020204" pitchFamily="34" charset="0"/>
                <a:cs typeface="Arial" panose="020B0604020202020204" pitchFamily="34" charset="0"/>
              </a:rPr>
              <a:t>(Top Right) </a:t>
            </a:r>
            <a:r>
              <a:rPr lang="en-US" sz="1443" dirty="0">
                <a:latin typeface="Aptos" panose="020B0004020202020204" pitchFamily="34" charset="0"/>
                <a:cs typeface="Arial" panose="020B0604020202020204" pitchFamily="34" charset="0"/>
              </a:rPr>
              <a:t>Functional connectivity diagram of gustatory cortex (GC) and piriform cortex (PC) describing a previous experiment</a:t>
            </a:r>
            <a:r>
              <a:rPr lang="en-US" sz="1443" baseline="30000" dirty="0">
                <a:latin typeface="Aptos" panose="020B0004020202020204" pitchFamily="34" charset="0"/>
                <a:cs typeface="Arial" panose="020B0604020202020204" pitchFamily="34" charset="0"/>
              </a:rPr>
              <a:t>1</a:t>
            </a:r>
            <a:r>
              <a:rPr lang="en-US" sz="1443" dirty="0">
                <a:latin typeface="Aptos" panose="020B0004020202020204" pitchFamily="34" charset="0"/>
                <a:cs typeface="Arial" panose="020B0604020202020204" pitchFamily="34" charset="0"/>
              </a:rPr>
              <a:t> where GC excitatory neurons were inhibited with optogenetics and PC neurons were recorded from with single channel electrodes. . </a:t>
            </a:r>
            <a:r>
              <a:rPr lang="en-US" sz="1443" b="1" dirty="0">
                <a:latin typeface="Aptos" panose="020B0004020202020204" pitchFamily="34" charset="0"/>
                <a:cs typeface="Arial" panose="020B0604020202020204" pitchFamily="34" charset="0"/>
              </a:rPr>
              <a:t>(Bottom Left) </a:t>
            </a:r>
            <a:r>
              <a:rPr lang="en-US" sz="1443" dirty="0">
                <a:latin typeface="Aptos" panose="020B0004020202020204" pitchFamily="34" charset="0"/>
                <a:cs typeface="Arial" panose="020B0604020202020204" pitchFamily="34" charset="0"/>
              </a:rPr>
              <a:t>. </a:t>
            </a:r>
            <a:r>
              <a:rPr lang="en-US" sz="1443" b="1" dirty="0">
                <a:latin typeface="Aptos" panose="020B0004020202020204" pitchFamily="34" charset="0"/>
                <a:cs typeface="Arial" panose="020B0604020202020204" pitchFamily="34" charset="0"/>
              </a:rPr>
              <a:t>(Bottom Right)</a:t>
            </a:r>
            <a:endParaRPr lang="en-US" sz="1443" dirty="0">
              <a:latin typeface="Aptos" panose="020B0004020202020204" pitchFamily="34" charset="0"/>
              <a:cs typeface="Arial" panose="020B0604020202020204" pitchFamily="34" charset="0"/>
            </a:endParaRPr>
          </a:p>
        </p:txBody>
      </p:sp>
      <p:sp>
        <p:nvSpPr>
          <p:cNvPr id="141" name="Rounded Rectangle 140">
            <a:extLst>
              <a:ext uri="{FF2B5EF4-FFF2-40B4-BE49-F238E27FC236}">
                <a16:creationId xmlns:a16="http://schemas.microsoft.com/office/drawing/2014/main" id="{D8EF5106-0F62-2ADA-8126-0D960276088E}"/>
              </a:ext>
            </a:extLst>
          </p:cNvPr>
          <p:cNvSpPr/>
          <p:nvPr/>
        </p:nvSpPr>
        <p:spPr>
          <a:xfrm>
            <a:off x="14637007" y="19210041"/>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Changepoint Models for Orthonasal and Retronasal Olfaction</a:t>
            </a:r>
          </a:p>
        </p:txBody>
      </p:sp>
      <p:sp>
        <p:nvSpPr>
          <p:cNvPr id="143" name="TextBox 142">
            <a:extLst>
              <a:ext uri="{FF2B5EF4-FFF2-40B4-BE49-F238E27FC236}">
                <a16:creationId xmlns:a16="http://schemas.microsoft.com/office/drawing/2014/main" id="{7ADC0744-EF30-334D-B07B-A07453222FEB}"/>
              </a:ext>
            </a:extLst>
          </p:cNvPr>
          <p:cNvSpPr txBox="1"/>
          <p:nvPr/>
        </p:nvSpPr>
        <p:spPr>
          <a:xfrm rot="5400000">
            <a:off x="7039896" y="24646345"/>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Water</a:t>
            </a:r>
          </a:p>
        </p:txBody>
      </p:sp>
      <p:sp>
        <p:nvSpPr>
          <p:cNvPr id="144" name="TextBox 143">
            <a:extLst>
              <a:ext uri="{FF2B5EF4-FFF2-40B4-BE49-F238E27FC236}">
                <a16:creationId xmlns:a16="http://schemas.microsoft.com/office/drawing/2014/main" id="{5F4B58D2-1BE0-0019-2FE8-6402F4955B39}"/>
              </a:ext>
            </a:extLst>
          </p:cNvPr>
          <p:cNvSpPr txBox="1"/>
          <p:nvPr/>
        </p:nvSpPr>
        <p:spPr>
          <a:xfrm rot="5400000">
            <a:off x="679620" y="29778548"/>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Water</a:t>
            </a:r>
          </a:p>
        </p:txBody>
      </p:sp>
      <p:sp>
        <p:nvSpPr>
          <p:cNvPr id="145" name="TextBox 144">
            <a:extLst>
              <a:ext uri="{FF2B5EF4-FFF2-40B4-BE49-F238E27FC236}">
                <a16:creationId xmlns:a16="http://schemas.microsoft.com/office/drawing/2014/main" id="{4561BB11-989F-6D65-6C56-6AB155B1B26D}"/>
              </a:ext>
            </a:extLst>
          </p:cNvPr>
          <p:cNvSpPr txBox="1"/>
          <p:nvPr/>
        </p:nvSpPr>
        <p:spPr>
          <a:xfrm rot="5400000">
            <a:off x="7497094" y="24646346"/>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Odor 1</a:t>
            </a:r>
          </a:p>
        </p:txBody>
      </p:sp>
      <p:sp>
        <p:nvSpPr>
          <p:cNvPr id="146" name="TextBox 145">
            <a:extLst>
              <a:ext uri="{FF2B5EF4-FFF2-40B4-BE49-F238E27FC236}">
                <a16:creationId xmlns:a16="http://schemas.microsoft.com/office/drawing/2014/main" id="{598D5CBE-386C-D0DE-5448-58008E345652}"/>
              </a:ext>
            </a:extLst>
          </p:cNvPr>
          <p:cNvSpPr txBox="1"/>
          <p:nvPr/>
        </p:nvSpPr>
        <p:spPr>
          <a:xfrm rot="5400000">
            <a:off x="7887752" y="24646346"/>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Odor 2</a:t>
            </a:r>
          </a:p>
        </p:txBody>
      </p:sp>
      <p:sp>
        <p:nvSpPr>
          <p:cNvPr id="147" name="TextBox 146">
            <a:extLst>
              <a:ext uri="{FF2B5EF4-FFF2-40B4-BE49-F238E27FC236}">
                <a16:creationId xmlns:a16="http://schemas.microsoft.com/office/drawing/2014/main" id="{9805D22B-4669-69D4-8D0C-4B8C2E85E076}"/>
              </a:ext>
            </a:extLst>
          </p:cNvPr>
          <p:cNvSpPr txBox="1"/>
          <p:nvPr/>
        </p:nvSpPr>
        <p:spPr>
          <a:xfrm rot="5400000">
            <a:off x="8290282" y="24650810"/>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err="1">
                <a:latin typeface="Aptos" panose="020B0004020202020204" pitchFamily="34" charset="0"/>
              </a:rPr>
              <a:t>Spont</a:t>
            </a:r>
            <a:endParaRPr lang="en-US" sz="1181" b="1" dirty="0">
              <a:latin typeface="Aptos" panose="020B0004020202020204" pitchFamily="34" charset="0"/>
            </a:endParaRPr>
          </a:p>
        </p:txBody>
      </p:sp>
      <p:sp>
        <p:nvSpPr>
          <p:cNvPr id="148" name="TextBox 147">
            <a:extLst>
              <a:ext uri="{FF2B5EF4-FFF2-40B4-BE49-F238E27FC236}">
                <a16:creationId xmlns:a16="http://schemas.microsoft.com/office/drawing/2014/main" id="{110E5D91-08E7-5023-52F6-DC35C84F1CEF}"/>
              </a:ext>
            </a:extLst>
          </p:cNvPr>
          <p:cNvSpPr txBox="1"/>
          <p:nvPr/>
        </p:nvSpPr>
        <p:spPr>
          <a:xfrm rot="5400000">
            <a:off x="1153853" y="29779613"/>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Odor 1</a:t>
            </a:r>
          </a:p>
        </p:txBody>
      </p:sp>
      <p:sp>
        <p:nvSpPr>
          <p:cNvPr id="150" name="TextBox 149">
            <a:extLst>
              <a:ext uri="{FF2B5EF4-FFF2-40B4-BE49-F238E27FC236}">
                <a16:creationId xmlns:a16="http://schemas.microsoft.com/office/drawing/2014/main" id="{4CBF43E5-59B0-3407-AE03-7558AE1D499C}"/>
              </a:ext>
            </a:extLst>
          </p:cNvPr>
          <p:cNvSpPr txBox="1"/>
          <p:nvPr/>
        </p:nvSpPr>
        <p:spPr>
          <a:xfrm rot="5400000">
            <a:off x="1544511" y="29779613"/>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a:latin typeface="Aptos" panose="020B0004020202020204" pitchFamily="34" charset="0"/>
              </a:rPr>
              <a:t>Odor 2</a:t>
            </a:r>
          </a:p>
        </p:txBody>
      </p:sp>
      <p:sp>
        <p:nvSpPr>
          <p:cNvPr id="151" name="TextBox 150">
            <a:extLst>
              <a:ext uri="{FF2B5EF4-FFF2-40B4-BE49-F238E27FC236}">
                <a16:creationId xmlns:a16="http://schemas.microsoft.com/office/drawing/2014/main" id="{D0F1BA76-60BB-669B-C08A-F20CB0726994}"/>
              </a:ext>
            </a:extLst>
          </p:cNvPr>
          <p:cNvSpPr txBox="1"/>
          <p:nvPr/>
        </p:nvSpPr>
        <p:spPr>
          <a:xfrm rot="5400000">
            <a:off x="1947041" y="29784077"/>
            <a:ext cx="787378" cy="274049"/>
          </a:xfrm>
          <a:prstGeom prst="rect">
            <a:avLst/>
          </a:prstGeom>
          <a:solidFill>
            <a:schemeClr val="bg1"/>
          </a:solidFill>
          <a:ln w="28575">
            <a:solidFill>
              <a:schemeClr val="tx1"/>
            </a:solidFill>
          </a:ln>
        </p:spPr>
        <p:txBody>
          <a:bodyPr wrap="square" rtlCol="0">
            <a:spAutoFit/>
          </a:bodyPr>
          <a:lstStyle/>
          <a:p>
            <a:pPr algn="ctr"/>
            <a:r>
              <a:rPr lang="en-US" sz="1181" b="1" dirty="0" err="1">
                <a:latin typeface="Aptos" panose="020B0004020202020204" pitchFamily="34" charset="0"/>
              </a:rPr>
              <a:t>Spont</a:t>
            </a:r>
            <a:endParaRPr lang="en-US" sz="1181" b="1" dirty="0">
              <a:latin typeface="Aptos" panose="020B0004020202020204" pitchFamily="34" charset="0"/>
            </a:endParaRPr>
          </a:p>
        </p:txBody>
      </p:sp>
      <p:pic>
        <p:nvPicPr>
          <p:cNvPr id="153" name="Picture 152" descr="A graph of different colored lines&#10;&#10;Description automatically generated">
            <a:extLst>
              <a:ext uri="{FF2B5EF4-FFF2-40B4-BE49-F238E27FC236}">
                <a16:creationId xmlns:a16="http://schemas.microsoft.com/office/drawing/2014/main" id="{57DEEBCC-C6A9-EF22-AC1B-0E5FF7E28DCA}"/>
              </a:ext>
            </a:extLst>
          </p:cNvPr>
          <p:cNvPicPr>
            <a:picLocks noChangeAspect="1"/>
          </p:cNvPicPr>
          <p:nvPr/>
        </p:nvPicPr>
        <p:blipFill rotWithShape="1">
          <a:blip r:embed="rId46">
            <a:extLst>
              <a:ext uri="{28A0092B-C50C-407E-A947-70E740481C1C}">
                <a14:useLocalDpi xmlns:a14="http://schemas.microsoft.com/office/drawing/2010/main" val="0"/>
              </a:ext>
            </a:extLst>
          </a:blip>
          <a:srcRect b="1584"/>
          <a:stretch/>
        </p:blipFill>
        <p:spPr>
          <a:xfrm>
            <a:off x="21831097" y="4403580"/>
            <a:ext cx="5107956" cy="3990404"/>
          </a:xfrm>
          <a:prstGeom prst="rect">
            <a:avLst/>
          </a:prstGeom>
        </p:spPr>
      </p:pic>
      <p:sp>
        <p:nvSpPr>
          <p:cNvPr id="154" name="Rectangle 153">
            <a:extLst>
              <a:ext uri="{FF2B5EF4-FFF2-40B4-BE49-F238E27FC236}">
                <a16:creationId xmlns:a16="http://schemas.microsoft.com/office/drawing/2014/main" id="{277B4E04-25DC-1F30-0150-72CF8C05E3AE}"/>
              </a:ext>
            </a:extLst>
          </p:cNvPr>
          <p:cNvSpPr/>
          <p:nvPr/>
        </p:nvSpPr>
        <p:spPr>
          <a:xfrm>
            <a:off x="21407446" y="4659699"/>
            <a:ext cx="809324" cy="4856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5" name="Rectangle 154">
            <a:extLst>
              <a:ext uri="{FF2B5EF4-FFF2-40B4-BE49-F238E27FC236}">
                <a16:creationId xmlns:a16="http://schemas.microsoft.com/office/drawing/2014/main" id="{6F74F03F-F6E6-010E-9C1B-54AB2FD7ACAA}"/>
              </a:ext>
            </a:extLst>
          </p:cNvPr>
          <p:cNvSpPr/>
          <p:nvPr/>
        </p:nvSpPr>
        <p:spPr>
          <a:xfrm>
            <a:off x="22233372" y="4052382"/>
            <a:ext cx="4303405" cy="35007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tx1"/>
                </a:solidFill>
                <a:latin typeface="Aptos" panose="020B0004020202020204" pitchFamily="34" charset="0"/>
                <a:cs typeface="Calibri" panose="020F0502020204030204" pitchFamily="34" charset="0"/>
              </a:rPr>
              <a:t>PSTH for PC Odor Responses</a:t>
            </a:r>
          </a:p>
        </p:txBody>
      </p:sp>
      <p:sp>
        <p:nvSpPr>
          <p:cNvPr id="162" name="Rounded Rectangle 161">
            <a:extLst>
              <a:ext uri="{FF2B5EF4-FFF2-40B4-BE49-F238E27FC236}">
                <a16:creationId xmlns:a16="http://schemas.microsoft.com/office/drawing/2014/main" id="{39FCA2A9-CE3E-B613-6D66-1D9D7BBD495C}"/>
              </a:ext>
            </a:extLst>
          </p:cNvPr>
          <p:cNvSpPr/>
          <p:nvPr/>
        </p:nvSpPr>
        <p:spPr>
          <a:xfrm>
            <a:off x="14637007" y="33743365"/>
            <a:ext cx="13634687" cy="48583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99" b="1" dirty="0">
                <a:solidFill>
                  <a:schemeClr val="tx1"/>
                </a:solidFill>
                <a:latin typeface="Aptos" panose="020B0004020202020204" pitchFamily="34" charset="0"/>
                <a:cs typeface="Arial" panose="020B0604020202020204" pitchFamily="34" charset="0"/>
              </a:rPr>
              <a:t>Hidden Markov Models for Ortho vs. Retro State Transitions</a:t>
            </a:r>
          </a:p>
        </p:txBody>
      </p:sp>
      <p:grpSp>
        <p:nvGrpSpPr>
          <p:cNvPr id="166" name="Group 165">
            <a:extLst>
              <a:ext uri="{FF2B5EF4-FFF2-40B4-BE49-F238E27FC236}">
                <a16:creationId xmlns:a16="http://schemas.microsoft.com/office/drawing/2014/main" id="{044079AF-5C61-EB76-5AA9-70280D7A7B24}"/>
              </a:ext>
            </a:extLst>
          </p:cNvPr>
          <p:cNvGrpSpPr/>
          <p:nvPr/>
        </p:nvGrpSpPr>
        <p:grpSpPr>
          <a:xfrm>
            <a:off x="14675418" y="34797673"/>
            <a:ext cx="3751819" cy="2077957"/>
            <a:chOff x="14572797" y="33894130"/>
            <a:chExt cx="3751819" cy="2077957"/>
          </a:xfrm>
        </p:grpSpPr>
        <p:pic>
          <p:nvPicPr>
            <p:cNvPr id="163" name="Graphic 162">
              <a:extLst>
                <a:ext uri="{FF2B5EF4-FFF2-40B4-BE49-F238E27FC236}">
                  <a16:creationId xmlns:a16="http://schemas.microsoft.com/office/drawing/2014/main" id="{CFE2CA07-A7B4-3FF5-F100-640BA218E243}"/>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l="15259" t="34770" r="9655" b="46595"/>
            <a:stretch/>
          </p:blipFill>
          <p:spPr>
            <a:xfrm>
              <a:off x="15024564" y="33894130"/>
              <a:ext cx="3300052" cy="1638031"/>
            </a:xfrm>
            <a:prstGeom prst="rect">
              <a:avLst/>
            </a:prstGeom>
          </p:spPr>
        </p:pic>
        <p:sp>
          <p:nvSpPr>
            <p:cNvPr id="164" name="TextBox 163">
              <a:extLst>
                <a:ext uri="{FF2B5EF4-FFF2-40B4-BE49-F238E27FC236}">
                  <a16:creationId xmlns:a16="http://schemas.microsoft.com/office/drawing/2014/main" id="{9B532F86-78AA-A783-2727-857079A6A2D1}"/>
                </a:ext>
              </a:extLst>
            </p:cNvPr>
            <p:cNvSpPr txBox="1"/>
            <p:nvPr/>
          </p:nvSpPr>
          <p:spPr>
            <a:xfrm rot="16200000">
              <a:off x="14304220" y="34373340"/>
              <a:ext cx="1060373" cy="523220"/>
            </a:xfrm>
            <a:prstGeom prst="rect">
              <a:avLst/>
            </a:prstGeom>
            <a:noFill/>
          </p:spPr>
          <p:txBody>
            <a:bodyPr wrap="square" rtlCol="0">
              <a:spAutoFit/>
            </a:bodyPr>
            <a:lstStyle/>
            <a:p>
              <a:r>
                <a:rPr lang="en-US" sz="2800" dirty="0">
                  <a:latin typeface="Aptos" panose="020B0004020202020204" pitchFamily="34" charset="0"/>
                </a:rPr>
                <a:t>Trial</a:t>
              </a:r>
            </a:p>
          </p:txBody>
        </p:sp>
        <p:sp>
          <p:nvSpPr>
            <p:cNvPr id="165" name="TextBox 164">
              <a:extLst>
                <a:ext uri="{FF2B5EF4-FFF2-40B4-BE49-F238E27FC236}">
                  <a16:creationId xmlns:a16="http://schemas.microsoft.com/office/drawing/2014/main" id="{64F1D1E4-E8FB-79FC-B591-D435C278C431}"/>
                </a:ext>
              </a:extLst>
            </p:cNvPr>
            <p:cNvSpPr txBox="1"/>
            <p:nvPr/>
          </p:nvSpPr>
          <p:spPr>
            <a:xfrm>
              <a:off x="15992885" y="35448867"/>
              <a:ext cx="1060373" cy="523220"/>
            </a:xfrm>
            <a:prstGeom prst="rect">
              <a:avLst/>
            </a:prstGeom>
            <a:noFill/>
          </p:spPr>
          <p:txBody>
            <a:bodyPr wrap="square" rtlCol="0">
              <a:spAutoFit/>
            </a:bodyPr>
            <a:lstStyle/>
            <a:p>
              <a:r>
                <a:rPr lang="en-US" sz="2800" dirty="0">
                  <a:latin typeface="Aptos" panose="020B0004020202020204" pitchFamily="34" charset="0"/>
                </a:rPr>
                <a:t>Time</a:t>
              </a:r>
            </a:p>
          </p:txBody>
        </p:sp>
      </p:grpSp>
      <p:sp>
        <p:nvSpPr>
          <p:cNvPr id="167" name="TextBox 166">
            <a:extLst>
              <a:ext uri="{FF2B5EF4-FFF2-40B4-BE49-F238E27FC236}">
                <a16:creationId xmlns:a16="http://schemas.microsoft.com/office/drawing/2014/main" id="{E28C6B4D-56CB-7BBA-BF65-8C0D1DAF92FD}"/>
              </a:ext>
            </a:extLst>
          </p:cNvPr>
          <p:cNvSpPr txBox="1"/>
          <p:nvPr/>
        </p:nvSpPr>
        <p:spPr>
          <a:xfrm>
            <a:off x="14590415" y="34205631"/>
            <a:ext cx="5472451" cy="523220"/>
          </a:xfrm>
          <a:prstGeom prst="rect">
            <a:avLst/>
          </a:prstGeom>
          <a:noFill/>
        </p:spPr>
        <p:txBody>
          <a:bodyPr wrap="square" rtlCol="0">
            <a:spAutoFit/>
          </a:bodyPr>
          <a:lstStyle/>
          <a:p>
            <a:r>
              <a:rPr lang="en-US" sz="2800" dirty="0">
                <a:latin typeface="Aptos" panose="020B0004020202020204" pitchFamily="34" charset="0"/>
              </a:rPr>
              <a:t>Retronasal Odor Responses in GC</a:t>
            </a:r>
          </a:p>
        </p:txBody>
      </p:sp>
      <p:pic>
        <p:nvPicPr>
          <p:cNvPr id="171" name="Picture 170" descr="A screenshot of a video game&#10;&#10;Description automatically generated">
            <a:extLst>
              <a:ext uri="{FF2B5EF4-FFF2-40B4-BE49-F238E27FC236}">
                <a16:creationId xmlns:a16="http://schemas.microsoft.com/office/drawing/2014/main" id="{D5439CC1-9077-B139-20E9-602B4F365A3E}"/>
              </a:ext>
            </a:extLst>
          </p:cNvPr>
          <p:cNvPicPr>
            <a:picLocks noChangeAspect="1"/>
          </p:cNvPicPr>
          <p:nvPr/>
        </p:nvPicPr>
        <p:blipFill rotWithShape="1">
          <a:blip r:embed="rId49">
            <a:extLst>
              <a:ext uri="{28A0092B-C50C-407E-A947-70E740481C1C}">
                <a14:useLocalDpi xmlns:a14="http://schemas.microsoft.com/office/drawing/2010/main" val="0"/>
              </a:ext>
            </a:extLst>
          </a:blip>
          <a:srcRect t="50411"/>
          <a:stretch/>
        </p:blipFill>
        <p:spPr>
          <a:xfrm>
            <a:off x="21313754" y="20299048"/>
            <a:ext cx="6661148" cy="2224243"/>
          </a:xfrm>
          <a:prstGeom prst="rect">
            <a:avLst/>
          </a:prstGeom>
        </p:spPr>
      </p:pic>
      <p:pic>
        <p:nvPicPr>
          <p:cNvPr id="174" name="Picture 173" descr="A screenshot of a video game&#10;&#10;Description automatically generated">
            <a:extLst>
              <a:ext uri="{FF2B5EF4-FFF2-40B4-BE49-F238E27FC236}">
                <a16:creationId xmlns:a16="http://schemas.microsoft.com/office/drawing/2014/main" id="{1694763A-DB6A-BE9D-6DED-B86761739F50}"/>
              </a:ext>
            </a:extLst>
          </p:cNvPr>
          <p:cNvPicPr>
            <a:picLocks noChangeAspect="1"/>
          </p:cNvPicPr>
          <p:nvPr/>
        </p:nvPicPr>
        <p:blipFill rotWithShape="1">
          <a:blip r:embed="rId50">
            <a:extLst>
              <a:ext uri="{28A0092B-C50C-407E-A947-70E740481C1C}">
                <a14:useLocalDpi xmlns:a14="http://schemas.microsoft.com/office/drawing/2010/main" val="0"/>
              </a:ext>
            </a:extLst>
          </a:blip>
          <a:srcRect t="49899"/>
          <a:stretch/>
        </p:blipFill>
        <p:spPr>
          <a:xfrm>
            <a:off x="14784012" y="20281522"/>
            <a:ext cx="6661696" cy="2247352"/>
          </a:xfrm>
          <a:prstGeom prst="rect">
            <a:avLst/>
          </a:prstGeom>
        </p:spPr>
      </p:pic>
      <p:sp>
        <p:nvSpPr>
          <p:cNvPr id="183" name="TextBox 182">
            <a:extLst>
              <a:ext uri="{FF2B5EF4-FFF2-40B4-BE49-F238E27FC236}">
                <a16:creationId xmlns:a16="http://schemas.microsoft.com/office/drawing/2014/main" id="{32B1FCAE-ACD0-D310-12D5-1968E57B49EF}"/>
              </a:ext>
            </a:extLst>
          </p:cNvPr>
          <p:cNvSpPr txBox="1"/>
          <p:nvPr/>
        </p:nvSpPr>
        <p:spPr>
          <a:xfrm>
            <a:off x="14456580" y="19816577"/>
            <a:ext cx="7176497" cy="553998"/>
          </a:xfrm>
          <a:prstGeom prst="rect">
            <a:avLst/>
          </a:prstGeom>
          <a:noFill/>
        </p:spPr>
        <p:txBody>
          <a:bodyPr wrap="square" rtlCol="0">
            <a:spAutoFit/>
          </a:bodyPr>
          <a:lstStyle/>
          <a:p>
            <a:pPr algn="ctr"/>
            <a:r>
              <a:rPr lang="en-US" sz="3000" b="1" dirty="0">
                <a:latin typeface="Aptos" panose="020B0004020202020204" pitchFamily="34" charset="0"/>
                <a:cs typeface="Calibri" panose="020F0502020204030204" pitchFamily="34" charset="0"/>
              </a:rPr>
              <a:t>Retronasal</a:t>
            </a:r>
          </a:p>
        </p:txBody>
      </p:sp>
      <p:sp>
        <p:nvSpPr>
          <p:cNvPr id="184" name="TextBox 183">
            <a:extLst>
              <a:ext uri="{FF2B5EF4-FFF2-40B4-BE49-F238E27FC236}">
                <a16:creationId xmlns:a16="http://schemas.microsoft.com/office/drawing/2014/main" id="{46D7DE55-E72B-9024-6349-791336E7D053}"/>
              </a:ext>
            </a:extLst>
          </p:cNvPr>
          <p:cNvSpPr txBox="1"/>
          <p:nvPr/>
        </p:nvSpPr>
        <p:spPr>
          <a:xfrm>
            <a:off x="20918647" y="19809541"/>
            <a:ext cx="7176497" cy="553998"/>
          </a:xfrm>
          <a:prstGeom prst="rect">
            <a:avLst/>
          </a:prstGeom>
          <a:noFill/>
        </p:spPr>
        <p:txBody>
          <a:bodyPr wrap="square" rtlCol="0">
            <a:spAutoFit/>
          </a:bodyPr>
          <a:lstStyle/>
          <a:p>
            <a:pPr algn="ctr"/>
            <a:r>
              <a:rPr lang="en-US" sz="3000" b="1" dirty="0">
                <a:latin typeface="Aptos" panose="020B0004020202020204" pitchFamily="34" charset="0"/>
                <a:cs typeface="Calibri" panose="020F0502020204030204" pitchFamily="34" charset="0"/>
              </a:rPr>
              <a:t>Orthonasal</a:t>
            </a:r>
          </a:p>
        </p:txBody>
      </p:sp>
      <p:sp>
        <p:nvSpPr>
          <p:cNvPr id="185" name="Rectangle 184">
            <a:extLst>
              <a:ext uri="{FF2B5EF4-FFF2-40B4-BE49-F238E27FC236}">
                <a16:creationId xmlns:a16="http://schemas.microsoft.com/office/drawing/2014/main" id="{F9FD01B5-7597-47FE-F4DB-E16F1EA0EB68}"/>
              </a:ext>
            </a:extLst>
          </p:cNvPr>
          <p:cNvSpPr/>
          <p:nvPr/>
        </p:nvSpPr>
        <p:spPr>
          <a:xfrm>
            <a:off x="21087286" y="29915372"/>
            <a:ext cx="6887616" cy="2051331"/>
          </a:xfrm>
          <a:prstGeom prst="rect">
            <a:avLst/>
          </a:prstGeom>
        </p:spPr>
        <p:txBody>
          <a:bodyPr wrap="square">
            <a:spAutoFit/>
          </a:bodyPr>
          <a:lstStyle/>
          <a:p>
            <a:pPr>
              <a:lnSpc>
                <a:spcPct val="107000"/>
              </a:lnSpc>
              <a:spcAft>
                <a:spcPts val="525"/>
              </a:spcAft>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To correctly align the onset of stimulus we plan to reanalyze the data using inhalation as stimulus onset instead of the odor delivery to the animal.</a:t>
            </a:r>
          </a:p>
        </p:txBody>
      </p:sp>
      <p:sp>
        <p:nvSpPr>
          <p:cNvPr id="186" name="TextBox 185">
            <a:extLst>
              <a:ext uri="{FF2B5EF4-FFF2-40B4-BE49-F238E27FC236}">
                <a16:creationId xmlns:a16="http://schemas.microsoft.com/office/drawing/2014/main" id="{36DF95A1-124B-96F8-7AFD-F60E4D292FE5}"/>
              </a:ext>
            </a:extLst>
          </p:cNvPr>
          <p:cNvSpPr txBox="1"/>
          <p:nvPr/>
        </p:nvSpPr>
        <p:spPr>
          <a:xfrm>
            <a:off x="21087286" y="32585755"/>
            <a:ext cx="7007858"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11. (Left) </a:t>
            </a:r>
            <a:r>
              <a:rPr lang="en-US" sz="1443" dirty="0">
                <a:latin typeface="Aptos" panose="020B0004020202020204" pitchFamily="34" charset="0"/>
                <a:cs typeface="Arial" panose="020B0604020202020204" pitchFamily="34" charset="0"/>
              </a:rPr>
              <a:t>While gathering data we simultaneously record the pressure changes via analog signal and transform it to  cycles of inhalation and exhalation. We then use this to algin the odor delivery as when the animal inhales while the odor is in the air.</a:t>
            </a:r>
          </a:p>
        </p:txBody>
      </p:sp>
      <p:sp>
        <p:nvSpPr>
          <p:cNvPr id="187" name="TextBox 186">
            <a:extLst>
              <a:ext uri="{FF2B5EF4-FFF2-40B4-BE49-F238E27FC236}">
                <a16:creationId xmlns:a16="http://schemas.microsoft.com/office/drawing/2014/main" id="{7305CE71-C184-2317-6ADC-F7A621A4780B}"/>
              </a:ext>
            </a:extLst>
          </p:cNvPr>
          <p:cNvSpPr txBox="1"/>
          <p:nvPr/>
        </p:nvSpPr>
        <p:spPr>
          <a:xfrm>
            <a:off x="18435121" y="36183923"/>
            <a:ext cx="9960966" cy="758477"/>
          </a:xfrm>
          <a:prstGeom prst="rect">
            <a:avLst/>
          </a:prstGeom>
          <a:noFill/>
        </p:spPr>
        <p:txBody>
          <a:bodyPr wrap="square" rtlCol="0">
            <a:spAutoFit/>
          </a:bodyPr>
          <a:lstStyle/>
          <a:p>
            <a:r>
              <a:rPr lang="en-US" sz="1443" b="1" dirty="0">
                <a:latin typeface="Aptos" panose="020B0004020202020204" pitchFamily="34" charset="0"/>
                <a:cs typeface="Arial" panose="020B0604020202020204" pitchFamily="34" charset="0"/>
              </a:rPr>
              <a:t>Figure 11. (Left) </a:t>
            </a:r>
            <a:r>
              <a:rPr lang="en-US" sz="1443" dirty="0">
                <a:latin typeface="Aptos" panose="020B0004020202020204" pitchFamily="34" charset="0"/>
                <a:cs typeface="Arial" panose="020B0604020202020204" pitchFamily="34" charset="0"/>
              </a:rPr>
              <a:t>While gathering data we simultaneously record the pressure changes via analog signal and transform it to  cycles of inhalation and exhalation. We then use this to algin the odor delivery as when the animal inhales while the odor is in the air.</a:t>
            </a:r>
          </a:p>
        </p:txBody>
      </p:sp>
      <p:sp>
        <p:nvSpPr>
          <p:cNvPr id="189" name="Rectangle 188">
            <a:extLst>
              <a:ext uri="{FF2B5EF4-FFF2-40B4-BE49-F238E27FC236}">
                <a16:creationId xmlns:a16="http://schemas.microsoft.com/office/drawing/2014/main" id="{062B2E4E-28EE-6280-3A31-4AE597116C58}"/>
              </a:ext>
            </a:extLst>
          </p:cNvPr>
          <p:cNvSpPr/>
          <p:nvPr/>
        </p:nvSpPr>
        <p:spPr>
          <a:xfrm>
            <a:off x="20181687" y="34445759"/>
            <a:ext cx="7827053" cy="1557349"/>
          </a:xfrm>
          <a:prstGeom prst="rect">
            <a:avLst/>
          </a:prstGeom>
        </p:spPr>
        <p:txBody>
          <a:bodyPr wrap="square">
            <a:spAutoFit/>
          </a:bodyPr>
          <a:lstStyle/>
          <a:p>
            <a:pPr>
              <a:lnSpc>
                <a:spcPct val="107000"/>
              </a:lnSpc>
              <a:spcAft>
                <a:spcPts val="525"/>
              </a:spcAft>
            </a:pPr>
            <a:r>
              <a:rPr lang="en-US" sz="3000" dirty="0">
                <a:solidFill>
                  <a:srgbClr val="000000"/>
                </a:solidFill>
                <a:latin typeface="Aptos" panose="020B0004020202020204" pitchFamily="34" charset="0"/>
                <a:ea typeface="Calibri" panose="020F0502020204030204" pitchFamily="34" charset="0"/>
                <a:cs typeface="Arial" panose="020B0604020202020204" pitchFamily="34" charset="0"/>
              </a:rPr>
              <a:t>We plan to use Hidden Markov Models (HMMs) to find the state transitions along the odor response in GC and PC.</a:t>
            </a:r>
          </a:p>
        </p:txBody>
      </p:sp>
    </p:spTree>
    <p:extLst>
      <p:ext uri="{BB962C8B-B14F-4D97-AF65-F5344CB8AC3E}">
        <p14:creationId xmlns:p14="http://schemas.microsoft.com/office/powerpoint/2010/main" val="31297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64750</TotalTime>
  <Words>1706</Words>
  <Application>Microsoft Macintosh PowerPoint</Application>
  <PresentationFormat>Custom</PresentationFormat>
  <Paragraphs>144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Calibri Light</vt:lpstr>
      <vt:lpstr>Cambria Math</vt:lpstr>
      <vt:lpstr>Office 2013 - 2022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Nate</dc:creator>
  <cp:lastModifiedBy>Thomas Gray</cp:lastModifiedBy>
  <cp:revision>272</cp:revision>
  <dcterms:created xsi:type="dcterms:W3CDTF">2018-04-24T20:06:41Z</dcterms:created>
  <dcterms:modified xsi:type="dcterms:W3CDTF">2024-06-19T14:35:38Z</dcterms:modified>
</cp:coreProperties>
</file>